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7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8288000" cy="10287000"/>
  <p:notesSz cx="6858000" cy="9144000"/>
  <p:embeddedFontLst>
    <p:embeddedFont>
      <p:font typeface="Arimo" panose="020B0604020202020204" charset="0"/>
      <p:regular r:id="rId14"/>
    </p:embeddedFont>
    <p:embeddedFont>
      <p:font typeface="Roboto" panose="02000000000000000000" pitchFamily="2" charset="0"/>
      <p:regular r:id="rId15"/>
    </p:embeddedFont>
    <p:embeddedFont>
      <p:font typeface="Roboto Bold" panose="02000000000000000000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19.02.2026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7E0E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9832" y="-18435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9F5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832" y="0"/>
            <a:ext cx="7200900" cy="10287000"/>
            <a:chOff x="0" y="0"/>
            <a:chExt cx="96012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782136" y="540352"/>
            <a:ext cx="9445523" cy="825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dirty="0">
                <a:solidFill>
                  <a:schemeClr val="tx2">
                    <a:lumMod val="60000"/>
                    <a:lumOff val="40000"/>
                  </a:schemeClr>
                </a:solidFill>
                <a:latin typeface="Arimo"/>
                <a:ea typeface="Arimo"/>
                <a:cs typeface="Arimo"/>
                <a:sym typeface="Arimo"/>
              </a:rPr>
              <a:t>Infosys Virtual internship 6.0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0238" y="3612061"/>
            <a:ext cx="9445523" cy="1233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 dirty="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A comprehensive Power BI solution for analyzing electoral trends, party performance, and voter </a:t>
            </a:r>
            <a:r>
              <a:rPr lang="en-US" sz="2187" dirty="0" err="1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behaviour</a:t>
            </a:r>
            <a:r>
              <a:rPr lang="en-US" sz="2187" dirty="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 across India's democratic landscape (2009-2021)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800004" y="5278041"/>
            <a:ext cx="1708099" cy="510178"/>
            <a:chOff x="0" y="0"/>
            <a:chExt cx="2277466" cy="68023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77491" cy="680212"/>
            </a:xfrm>
            <a:custGeom>
              <a:avLst/>
              <a:gdLst/>
              <a:ahLst/>
              <a:cxnLst/>
              <a:rect l="l" t="t" r="r" b="b"/>
              <a:pathLst>
                <a:path w="2277491" h="680212">
                  <a:moveTo>
                    <a:pt x="0" y="127000"/>
                  </a:moveTo>
                  <a:cubicBezTo>
                    <a:pt x="0" y="56896"/>
                    <a:pt x="56896" y="0"/>
                    <a:pt x="127000" y="0"/>
                  </a:cubicBezTo>
                  <a:lnTo>
                    <a:pt x="2150491" y="0"/>
                  </a:lnTo>
                  <a:cubicBezTo>
                    <a:pt x="2220595" y="0"/>
                    <a:pt x="2277491" y="56896"/>
                    <a:pt x="2277491" y="127000"/>
                  </a:cubicBezTo>
                  <a:lnTo>
                    <a:pt x="2277491" y="553212"/>
                  </a:lnTo>
                  <a:cubicBezTo>
                    <a:pt x="2277491" y="623316"/>
                    <a:pt x="2220595" y="680212"/>
                    <a:pt x="2150491" y="680212"/>
                  </a:cubicBezTo>
                  <a:lnTo>
                    <a:pt x="127000" y="680212"/>
                  </a:lnTo>
                  <a:cubicBezTo>
                    <a:pt x="56896" y="680212"/>
                    <a:pt x="0" y="623316"/>
                    <a:pt x="0" y="553212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</p:grpSp>
      <p:sp>
        <p:nvSpPr>
          <p:cNvPr id="12" name="Freeform 12" descr="preencoded.png"/>
          <p:cNvSpPr/>
          <p:nvPr/>
        </p:nvSpPr>
        <p:spPr>
          <a:xfrm>
            <a:off x="8020345" y="5434012"/>
            <a:ext cx="226809" cy="226809"/>
          </a:xfrm>
          <a:custGeom>
            <a:avLst/>
            <a:gdLst/>
            <a:ahLst/>
            <a:cxnLst/>
            <a:rect l="l" t="t" r="r" b="b"/>
            <a:pathLst>
              <a:path w="226809" h="226809">
                <a:moveTo>
                  <a:pt x="0" y="0"/>
                </a:moveTo>
                <a:lnTo>
                  <a:pt x="226810" y="0"/>
                </a:lnTo>
                <a:lnTo>
                  <a:pt x="226810" y="226810"/>
                </a:lnTo>
                <a:lnTo>
                  <a:pt x="0" y="226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248" r="-6253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8360569" y="5320160"/>
            <a:ext cx="1027662" cy="397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750" dirty="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POWER BI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695259" y="5278041"/>
            <a:ext cx="1790852" cy="538753"/>
            <a:chOff x="0" y="0"/>
            <a:chExt cx="2387803" cy="71833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87854" cy="718312"/>
            </a:xfrm>
            <a:custGeom>
              <a:avLst/>
              <a:gdLst/>
              <a:ahLst/>
              <a:cxnLst/>
              <a:rect l="l" t="t" r="r" b="b"/>
              <a:pathLst>
                <a:path w="2387854" h="718312">
                  <a:moveTo>
                    <a:pt x="0" y="133350"/>
                  </a:moveTo>
                  <a:cubicBezTo>
                    <a:pt x="0" y="59690"/>
                    <a:pt x="60452" y="0"/>
                    <a:pt x="135001" y="0"/>
                  </a:cubicBezTo>
                  <a:lnTo>
                    <a:pt x="2252853" y="0"/>
                  </a:lnTo>
                  <a:lnTo>
                    <a:pt x="2252853" y="6350"/>
                  </a:lnTo>
                  <a:lnTo>
                    <a:pt x="2252853" y="0"/>
                  </a:lnTo>
                  <a:cubicBezTo>
                    <a:pt x="2327275" y="0"/>
                    <a:pt x="2387854" y="59690"/>
                    <a:pt x="2387854" y="133350"/>
                  </a:cubicBezTo>
                  <a:lnTo>
                    <a:pt x="2381504" y="133350"/>
                  </a:lnTo>
                  <a:lnTo>
                    <a:pt x="2387854" y="133350"/>
                  </a:lnTo>
                  <a:lnTo>
                    <a:pt x="2387854" y="584962"/>
                  </a:lnTo>
                  <a:lnTo>
                    <a:pt x="2381504" y="584962"/>
                  </a:lnTo>
                  <a:lnTo>
                    <a:pt x="2387854" y="584962"/>
                  </a:lnTo>
                  <a:cubicBezTo>
                    <a:pt x="2387854" y="658749"/>
                    <a:pt x="2327402" y="718312"/>
                    <a:pt x="2252853" y="718312"/>
                  </a:cubicBezTo>
                  <a:lnTo>
                    <a:pt x="2252853" y="711962"/>
                  </a:lnTo>
                  <a:lnTo>
                    <a:pt x="2252853" y="718312"/>
                  </a:lnTo>
                  <a:lnTo>
                    <a:pt x="135001" y="718312"/>
                  </a:lnTo>
                  <a:lnTo>
                    <a:pt x="135001" y="711962"/>
                  </a:lnTo>
                  <a:lnTo>
                    <a:pt x="135001" y="718312"/>
                  </a:lnTo>
                  <a:cubicBezTo>
                    <a:pt x="60452" y="718312"/>
                    <a:pt x="0" y="658749"/>
                    <a:pt x="0" y="584962"/>
                  </a:cubicBezTo>
                  <a:lnTo>
                    <a:pt x="0" y="133350"/>
                  </a:lnTo>
                  <a:lnTo>
                    <a:pt x="6350" y="133350"/>
                  </a:lnTo>
                  <a:lnTo>
                    <a:pt x="0" y="133350"/>
                  </a:lnTo>
                  <a:moveTo>
                    <a:pt x="12700" y="133350"/>
                  </a:moveTo>
                  <a:lnTo>
                    <a:pt x="12700" y="584962"/>
                  </a:lnTo>
                  <a:lnTo>
                    <a:pt x="6350" y="584962"/>
                  </a:lnTo>
                  <a:lnTo>
                    <a:pt x="12700" y="584962"/>
                  </a:lnTo>
                  <a:cubicBezTo>
                    <a:pt x="12700" y="651510"/>
                    <a:pt x="67310" y="705612"/>
                    <a:pt x="135001" y="705612"/>
                  </a:cubicBezTo>
                  <a:lnTo>
                    <a:pt x="2252853" y="705612"/>
                  </a:lnTo>
                  <a:cubicBezTo>
                    <a:pt x="2320417" y="705612"/>
                    <a:pt x="2375154" y="651510"/>
                    <a:pt x="2375154" y="584962"/>
                  </a:cubicBezTo>
                  <a:lnTo>
                    <a:pt x="2375154" y="133350"/>
                  </a:lnTo>
                  <a:cubicBezTo>
                    <a:pt x="2375154" y="66802"/>
                    <a:pt x="2320544" y="12700"/>
                    <a:pt x="2252853" y="12700"/>
                  </a:cubicBezTo>
                  <a:lnTo>
                    <a:pt x="135001" y="12700"/>
                  </a:lnTo>
                  <a:lnTo>
                    <a:pt x="135001" y="6350"/>
                  </a:lnTo>
                  <a:lnTo>
                    <a:pt x="135001" y="12700"/>
                  </a:lnTo>
                  <a:cubicBezTo>
                    <a:pt x="67310" y="12700"/>
                    <a:pt x="12700" y="66802"/>
                    <a:pt x="12700" y="133350"/>
                  </a:cubicBezTo>
                  <a:close/>
                </a:path>
              </a:pathLst>
            </a:custGeom>
            <a:solidFill>
              <a:srgbClr val="95CCDA"/>
            </a:solidFill>
          </p:spPr>
        </p:sp>
      </p:grpSp>
      <p:sp>
        <p:nvSpPr>
          <p:cNvPr id="16" name="Freeform 16" descr="preencoded.png"/>
          <p:cNvSpPr/>
          <p:nvPr/>
        </p:nvSpPr>
        <p:spPr>
          <a:xfrm>
            <a:off x="9879654" y="5434012"/>
            <a:ext cx="226809" cy="226809"/>
          </a:xfrm>
          <a:custGeom>
            <a:avLst/>
            <a:gdLst/>
            <a:ahLst/>
            <a:cxnLst/>
            <a:rect l="l" t="t" r="r" b="b"/>
            <a:pathLst>
              <a:path w="226809" h="226809">
                <a:moveTo>
                  <a:pt x="0" y="0"/>
                </a:moveTo>
                <a:lnTo>
                  <a:pt x="226809" y="0"/>
                </a:lnTo>
                <a:lnTo>
                  <a:pt x="226809" y="226810"/>
                </a:lnTo>
                <a:lnTo>
                  <a:pt x="0" y="2268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4165" b="-4170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219877" y="5320160"/>
            <a:ext cx="1081830" cy="30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750" dirty="0">
                <a:solidFill>
                  <a:srgbClr val="2C2926"/>
                </a:solidFill>
                <a:latin typeface="Roboto"/>
                <a:ea typeface="Roboto"/>
                <a:cs typeface="Roboto"/>
                <a:sym typeface="Roboto"/>
              </a:rPr>
              <a:t>2009-2021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850238" y="7550201"/>
            <a:ext cx="9445523" cy="501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 b="1">
                <a:solidFill>
                  <a:srgbClr val="384653"/>
                </a:solidFill>
                <a:latin typeface="Roboto Bold"/>
                <a:ea typeface="Roboto Bold"/>
                <a:cs typeface="Roboto Bold"/>
                <a:sym typeface="Roboto Bold"/>
              </a:rPr>
              <a:t>Creator:</a:t>
            </a: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 SHARMIKA SHRI 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850238" y="8294341"/>
            <a:ext cx="9445523" cy="501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 dirty="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87" b="1" dirty="0">
                <a:solidFill>
                  <a:srgbClr val="384653"/>
                </a:solidFill>
                <a:latin typeface="Roboto Bold"/>
                <a:ea typeface="Roboto Bold"/>
                <a:cs typeface="Roboto Bold"/>
                <a:sym typeface="Roboto Bold"/>
              </a:rPr>
              <a:t>Mentor</a:t>
            </a:r>
            <a:r>
              <a:rPr lang="en-US" sz="2187" dirty="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US" sz="2187" dirty="0" err="1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Mrs.Nithyasri</a:t>
            </a:r>
            <a:r>
              <a:rPr lang="en-US" sz="2187" dirty="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 S.J</a:t>
            </a:r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98FB6E96-B3D6-2A2D-DC20-6DC4F279C390}"/>
              </a:ext>
            </a:extLst>
          </p:cNvPr>
          <p:cNvGrpSpPr/>
          <p:nvPr/>
        </p:nvGrpSpPr>
        <p:grpSpPr>
          <a:xfrm>
            <a:off x="11650839" y="5306597"/>
            <a:ext cx="1708099" cy="510178"/>
            <a:chOff x="0" y="0"/>
            <a:chExt cx="2277466" cy="680237"/>
          </a:xfrm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1A6CD826-BAC1-0BA0-B022-A992A38007DC}"/>
                </a:ext>
              </a:extLst>
            </p:cNvPr>
            <p:cNvSpPr/>
            <p:nvPr/>
          </p:nvSpPr>
          <p:spPr>
            <a:xfrm>
              <a:off x="0" y="0"/>
              <a:ext cx="2277491" cy="680212"/>
            </a:xfrm>
            <a:custGeom>
              <a:avLst/>
              <a:gdLst/>
              <a:ahLst/>
              <a:cxnLst/>
              <a:rect l="l" t="t" r="r" b="b"/>
              <a:pathLst>
                <a:path w="2277491" h="680212">
                  <a:moveTo>
                    <a:pt x="0" y="127000"/>
                  </a:moveTo>
                  <a:cubicBezTo>
                    <a:pt x="0" y="56896"/>
                    <a:pt x="56896" y="0"/>
                    <a:pt x="127000" y="0"/>
                  </a:cubicBezTo>
                  <a:lnTo>
                    <a:pt x="2150491" y="0"/>
                  </a:lnTo>
                  <a:cubicBezTo>
                    <a:pt x="2220595" y="0"/>
                    <a:pt x="2277491" y="56896"/>
                    <a:pt x="2277491" y="127000"/>
                  </a:cubicBezTo>
                  <a:lnTo>
                    <a:pt x="2277491" y="553212"/>
                  </a:lnTo>
                  <a:cubicBezTo>
                    <a:pt x="2277491" y="623316"/>
                    <a:pt x="2220595" y="680212"/>
                    <a:pt x="2150491" y="680212"/>
                  </a:cubicBezTo>
                  <a:lnTo>
                    <a:pt x="127000" y="680212"/>
                  </a:lnTo>
                  <a:cubicBezTo>
                    <a:pt x="56896" y="680212"/>
                    <a:pt x="0" y="623316"/>
                    <a:pt x="0" y="553212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5B4DA4D-8504-5744-761B-CCF03915BF36}"/>
              </a:ext>
            </a:extLst>
          </p:cNvPr>
          <p:cNvSpPr txBox="1"/>
          <p:nvPr/>
        </p:nvSpPr>
        <p:spPr>
          <a:xfrm>
            <a:off x="11872758" y="5347353"/>
            <a:ext cx="93799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dirty="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BATCH 11</a:t>
            </a:r>
            <a:endParaRPr lang="en-US" sz="1800" dirty="0">
              <a:solidFill>
                <a:srgbClr val="38465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0E323E-431D-8590-6446-DA291D5EEE00}"/>
              </a:ext>
            </a:extLst>
          </p:cNvPr>
          <p:cNvSpPr txBox="1"/>
          <p:nvPr/>
        </p:nvSpPr>
        <p:spPr>
          <a:xfrm>
            <a:off x="7693128" y="1478504"/>
            <a:ext cx="9985272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ELECTVIZ- ELECTION DATA VISUALIZATION FOR MEDIA</a:t>
            </a:r>
          </a:p>
        </p:txBody>
      </p:sp>
      <p:grpSp>
        <p:nvGrpSpPr>
          <p:cNvPr id="22" name="Group 10">
            <a:extLst>
              <a:ext uri="{FF2B5EF4-FFF2-40B4-BE49-F238E27FC236}">
                <a16:creationId xmlns:a16="http://schemas.microsoft.com/office/drawing/2014/main" id="{B3F8C413-E760-CC85-ACD9-4A4C70402B32}"/>
              </a:ext>
            </a:extLst>
          </p:cNvPr>
          <p:cNvGrpSpPr/>
          <p:nvPr/>
        </p:nvGrpSpPr>
        <p:grpSpPr>
          <a:xfrm>
            <a:off x="13615289" y="5278041"/>
            <a:ext cx="1708099" cy="510178"/>
            <a:chOff x="0" y="0"/>
            <a:chExt cx="2277466" cy="680237"/>
          </a:xfrm>
        </p:grpSpPr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B420041D-50D4-6EA8-A894-1E65A463EB59}"/>
                </a:ext>
              </a:extLst>
            </p:cNvPr>
            <p:cNvSpPr/>
            <p:nvPr/>
          </p:nvSpPr>
          <p:spPr>
            <a:xfrm>
              <a:off x="0" y="0"/>
              <a:ext cx="2277491" cy="680212"/>
            </a:xfrm>
            <a:custGeom>
              <a:avLst/>
              <a:gdLst/>
              <a:ahLst/>
              <a:cxnLst/>
              <a:rect l="l" t="t" r="r" b="b"/>
              <a:pathLst>
                <a:path w="2277491" h="680212">
                  <a:moveTo>
                    <a:pt x="0" y="127000"/>
                  </a:moveTo>
                  <a:cubicBezTo>
                    <a:pt x="0" y="56896"/>
                    <a:pt x="56896" y="0"/>
                    <a:pt x="127000" y="0"/>
                  </a:cubicBezTo>
                  <a:lnTo>
                    <a:pt x="2150491" y="0"/>
                  </a:lnTo>
                  <a:cubicBezTo>
                    <a:pt x="2220595" y="0"/>
                    <a:pt x="2277491" y="56896"/>
                    <a:pt x="2277491" y="127000"/>
                  </a:cubicBezTo>
                  <a:lnTo>
                    <a:pt x="2277491" y="553212"/>
                  </a:lnTo>
                  <a:cubicBezTo>
                    <a:pt x="2277491" y="623316"/>
                    <a:pt x="2220595" y="680212"/>
                    <a:pt x="2150491" y="680212"/>
                  </a:cubicBezTo>
                  <a:lnTo>
                    <a:pt x="127000" y="680212"/>
                  </a:lnTo>
                  <a:cubicBezTo>
                    <a:pt x="56896" y="680212"/>
                    <a:pt x="0" y="623316"/>
                    <a:pt x="0" y="553212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EF70C04-41B0-42CB-7AD7-9843AAFD4EDB}"/>
              </a:ext>
            </a:extLst>
          </p:cNvPr>
          <p:cNvSpPr txBox="1"/>
          <p:nvPr/>
        </p:nvSpPr>
        <p:spPr>
          <a:xfrm>
            <a:off x="13922309" y="5317423"/>
            <a:ext cx="1528917" cy="406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00" dirty="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GROUP 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BC9FBB6-B945-218B-686C-A06C5AC25C96}"/>
              </a:ext>
            </a:extLst>
          </p:cNvPr>
          <p:cNvSpPr txBox="1"/>
          <p:nvPr/>
        </p:nvSpPr>
        <p:spPr>
          <a:xfrm>
            <a:off x="1066800" y="800100"/>
            <a:ext cx="914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800"/>
              <a:t>ACKNOWLEDGEMENT</a:t>
            </a:r>
            <a:endParaRPr lang="en-IN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C56ACA-F958-5309-6937-8FA7AB8C452A}"/>
              </a:ext>
            </a:extLst>
          </p:cNvPr>
          <p:cNvSpPr txBox="1"/>
          <p:nvPr/>
        </p:nvSpPr>
        <p:spPr>
          <a:xfrm>
            <a:off x="1032387" y="1790700"/>
            <a:ext cx="9144000" cy="47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337"/>
              </a:lnSpc>
            </a:pPr>
            <a:r>
              <a:rPr lang="en-US" sz="2400" dirty="0">
                <a:solidFill>
                  <a:srgbClr val="2C3249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Martel Sans"/>
              </a:rPr>
              <a:t>I would like to express our heartfelt gratitude to: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28D60C-3BA9-EC02-B005-674D4D621B87}"/>
              </a:ext>
            </a:extLst>
          </p:cNvPr>
          <p:cNvSpPr txBox="1"/>
          <p:nvPr/>
        </p:nvSpPr>
        <p:spPr>
          <a:xfrm>
            <a:off x="1032386" y="2253006"/>
            <a:ext cx="11997813" cy="1685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C3249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Martel Sans"/>
              </a:rPr>
              <a:t>Infosys Springboard Team – for organizing this valuable internship opportunity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C3249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Martel Sans"/>
              </a:rPr>
              <a:t>Our Mentor – for her continuous support and feedback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C3249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Martel Sans"/>
              </a:rPr>
              <a:t>My Teammates – for collaboration, encouragement, and insights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322CF7-5A06-DDD6-7C3B-3B0C70B2DD44}"/>
              </a:ext>
            </a:extLst>
          </p:cNvPr>
          <p:cNvSpPr txBox="1"/>
          <p:nvPr/>
        </p:nvSpPr>
        <p:spPr>
          <a:xfrm>
            <a:off x="807472" y="4103684"/>
            <a:ext cx="124476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C3249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Martel Sans"/>
              </a:rPr>
              <a:t>This internship has been a significant step in our professional growth and technical journey</a:t>
            </a:r>
            <a:endParaRPr lang="en-IN" sz="24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9387F1-7E20-348B-8602-5F55D06C3EFD}"/>
              </a:ext>
            </a:extLst>
          </p:cNvPr>
          <p:cNvSpPr txBox="1"/>
          <p:nvPr/>
        </p:nvSpPr>
        <p:spPr>
          <a:xfrm>
            <a:off x="1103671" y="5549154"/>
            <a:ext cx="914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800" dirty="0"/>
              <a:t>REFERENCES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F95456-7A22-6BCE-D13E-C2B872B78FCE}"/>
              </a:ext>
            </a:extLst>
          </p:cNvPr>
          <p:cNvSpPr txBox="1"/>
          <p:nvPr/>
        </p:nvSpPr>
        <p:spPr>
          <a:xfrm>
            <a:off x="1098755" y="6667500"/>
            <a:ext cx="9144000" cy="1685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C3249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Martel Sans"/>
              </a:rPr>
              <a:t>Election Dataset (Election Commission of India)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C3249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Martel Sans"/>
              </a:rPr>
              <a:t>Microsoft Power BI Documentation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C3249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Martel Sans"/>
              </a:rPr>
              <a:t>Infosys Springboard Virtual Internship course materials</a:t>
            </a:r>
          </a:p>
        </p:txBody>
      </p:sp>
    </p:spTree>
    <p:extLst>
      <p:ext uri="{BB962C8B-B14F-4D97-AF65-F5344CB8AC3E}">
        <p14:creationId xmlns:p14="http://schemas.microsoft.com/office/powerpoint/2010/main" val="1368332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7E0E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9F5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3027759" y="7045823"/>
            <a:ext cx="226809" cy="226809"/>
          </a:xfrm>
          <a:custGeom>
            <a:avLst/>
            <a:gdLst/>
            <a:ahLst/>
            <a:cxnLst/>
            <a:rect l="l" t="t" r="r" b="b"/>
            <a:pathLst>
              <a:path w="226809" h="226809">
                <a:moveTo>
                  <a:pt x="0" y="0"/>
                </a:moveTo>
                <a:lnTo>
                  <a:pt x="226810" y="0"/>
                </a:lnTo>
                <a:lnTo>
                  <a:pt x="226810" y="226810"/>
                </a:lnTo>
                <a:lnTo>
                  <a:pt x="0" y="2268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0414" b="-10419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054465" y="3086100"/>
            <a:ext cx="6179069" cy="4114800"/>
          </a:xfrm>
          <a:custGeom>
            <a:avLst/>
            <a:gdLst/>
            <a:ahLst/>
            <a:cxnLst/>
            <a:rect l="l" t="t" r="r" b="b"/>
            <a:pathLst>
              <a:path w="6179069" h="4114800">
                <a:moveTo>
                  <a:pt x="0" y="0"/>
                </a:moveTo>
                <a:lnTo>
                  <a:pt x="6179070" y="0"/>
                </a:lnTo>
                <a:lnTo>
                  <a:pt x="61790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3092" y="5369740"/>
            <a:ext cx="5254971" cy="4610252"/>
            <a:chOff x="0" y="0"/>
            <a:chExt cx="7006628" cy="6147003"/>
          </a:xfrm>
        </p:grpSpPr>
        <p:sp>
          <p:nvSpPr>
            <p:cNvPr id="3" name="Freeform 3"/>
            <p:cNvSpPr/>
            <p:nvPr/>
          </p:nvSpPr>
          <p:spPr>
            <a:xfrm>
              <a:off x="6350" y="6350"/>
              <a:ext cx="6993890" cy="6134354"/>
            </a:xfrm>
            <a:custGeom>
              <a:avLst/>
              <a:gdLst/>
              <a:ahLst/>
              <a:cxnLst/>
              <a:rect l="l" t="t" r="r" b="b"/>
              <a:pathLst>
                <a:path w="6993890" h="6134354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835140" y="0"/>
                  </a:lnTo>
                  <a:cubicBezTo>
                    <a:pt x="6922897" y="0"/>
                    <a:pt x="6993890" y="71120"/>
                    <a:pt x="6993890" y="158750"/>
                  </a:cubicBezTo>
                  <a:lnTo>
                    <a:pt x="6993890" y="5975604"/>
                  </a:lnTo>
                  <a:cubicBezTo>
                    <a:pt x="6993890" y="6063234"/>
                    <a:pt x="6922770" y="6134354"/>
                    <a:pt x="6835140" y="6134354"/>
                  </a:cubicBezTo>
                  <a:lnTo>
                    <a:pt x="158750" y="6134354"/>
                  </a:lnTo>
                  <a:cubicBezTo>
                    <a:pt x="70993" y="6134354"/>
                    <a:pt x="0" y="6063234"/>
                    <a:pt x="0" y="5975604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7006590" cy="6147054"/>
            </a:xfrm>
            <a:custGeom>
              <a:avLst/>
              <a:gdLst/>
              <a:ahLst/>
              <a:cxnLst/>
              <a:rect l="l" t="t" r="r" b="b"/>
              <a:pathLst>
                <a:path w="7006590" h="6147054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841490" y="0"/>
                  </a:lnTo>
                  <a:lnTo>
                    <a:pt x="6841490" y="6350"/>
                  </a:lnTo>
                  <a:lnTo>
                    <a:pt x="6841490" y="0"/>
                  </a:lnTo>
                  <a:cubicBezTo>
                    <a:pt x="6932676" y="0"/>
                    <a:pt x="7006590" y="73914"/>
                    <a:pt x="7006590" y="165100"/>
                  </a:cubicBezTo>
                  <a:lnTo>
                    <a:pt x="7000240" y="165100"/>
                  </a:lnTo>
                  <a:lnTo>
                    <a:pt x="7006590" y="165100"/>
                  </a:lnTo>
                  <a:lnTo>
                    <a:pt x="7006590" y="5981954"/>
                  </a:lnTo>
                  <a:lnTo>
                    <a:pt x="7000240" y="5981954"/>
                  </a:lnTo>
                  <a:lnTo>
                    <a:pt x="7006590" y="5981954"/>
                  </a:lnTo>
                  <a:cubicBezTo>
                    <a:pt x="7006590" y="6073140"/>
                    <a:pt x="6932676" y="6147054"/>
                    <a:pt x="6841490" y="6147054"/>
                  </a:cubicBezTo>
                  <a:lnTo>
                    <a:pt x="6841490" y="6140704"/>
                  </a:lnTo>
                  <a:lnTo>
                    <a:pt x="6841490" y="6147054"/>
                  </a:lnTo>
                  <a:lnTo>
                    <a:pt x="165100" y="6147054"/>
                  </a:lnTo>
                  <a:lnTo>
                    <a:pt x="165100" y="6140704"/>
                  </a:lnTo>
                  <a:lnTo>
                    <a:pt x="165100" y="6147054"/>
                  </a:lnTo>
                  <a:cubicBezTo>
                    <a:pt x="73914" y="6147054"/>
                    <a:pt x="0" y="6073140"/>
                    <a:pt x="0" y="5981954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981954"/>
                  </a:lnTo>
                  <a:lnTo>
                    <a:pt x="6350" y="5981954"/>
                  </a:lnTo>
                  <a:lnTo>
                    <a:pt x="12700" y="5981954"/>
                  </a:lnTo>
                  <a:cubicBezTo>
                    <a:pt x="12700" y="6066155"/>
                    <a:pt x="80899" y="6134354"/>
                    <a:pt x="165100" y="6134354"/>
                  </a:cubicBezTo>
                  <a:lnTo>
                    <a:pt x="6841490" y="6134354"/>
                  </a:lnTo>
                  <a:cubicBezTo>
                    <a:pt x="6925691" y="6134354"/>
                    <a:pt x="6993890" y="6066155"/>
                    <a:pt x="6993890" y="5981954"/>
                  </a:cubicBezTo>
                  <a:lnTo>
                    <a:pt x="6993890" y="165100"/>
                  </a:lnTo>
                  <a:cubicBezTo>
                    <a:pt x="6993890" y="80899"/>
                    <a:pt x="6925691" y="12700"/>
                    <a:pt x="6841490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6516626" y="5369740"/>
            <a:ext cx="5254971" cy="4610252"/>
            <a:chOff x="0" y="0"/>
            <a:chExt cx="7006628" cy="6147003"/>
          </a:xfrm>
        </p:grpSpPr>
        <p:sp>
          <p:nvSpPr>
            <p:cNvPr id="6" name="Freeform 6"/>
            <p:cNvSpPr/>
            <p:nvPr/>
          </p:nvSpPr>
          <p:spPr>
            <a:xfrm>
              <a:off x="6350" y="6350"/>
              <a:ext cx="6993890" cy="6134354"/>
            </a:xfrm>
            <a:custGeom>
              <a:avLst/>
              <a:gdLst/>
              <a:ahLst/>
              <a:cxnLst/>
              <a:rect l="l" t="t" r="r" b="b"/>
              <a:pathLst>
                <a:path w="6993890" h="6134354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835140" y="0"/>
                  </a:lnTo>
                  <a:cubicBezTo>
                    <a:pt x="6922897" y="0"/>
                    <a:pt x="6993890" y="71120"/>
                    <a:pt x="6993890" y="158750"/>
                  </a:cubicBezTo>
                  <a:lnTo>
                    <a:pt x="6993890" y="5975604"/>
                  </a:lnTo>
                  <a:cubicBezTo>
                    <a:pt x="6993890" y="6063234"/>
                    <a:pt x="6922770" y="6134354"/>
                    <a:pt x="6835140" y="6134354"/>
                  </a:cubicBezTo>
                  <a:lnTo>
                    <a:pt x="158750" y="6134354"/>
                  </a:lnTo>
                  <a:cubicBezTo>
                    <a:pt x="70993" y="6134354"/>
                    <a:pt x="0" y="6063234"/>
                    <a:pt x="0" y="5975604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7006590" cy="6147054"/>
            </a:xfrm>
            <a:custGeom>
              <a:avLst/>
              <a:gdLst/>
              <a:ahLst/>
              <a:cxnLst/>
              <a:rect l="l" t="t" r="r" b="b"/>
              <a:pathLst>
                <a:path w="7006590" h="6147054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841490" y="0"/>
                  </a:lnTo>
                  <a:lnTo>
                    <a:pt x="6841490" y="6350"/>
                  </a:lnTo>
                  <a:lnTo>
                    <a:pt x="6841490" y="0"/>
                  </a:lnTo>
                  <a:cubicBezTo>
                    <a:pt x="6932676" y="0"/>
                    <a:pt x="7006590" y="73914"/>
                    <a:pt x="7006590" y="165100"/>
                  </a:cubicBezTo>
                  <a:lnTo>
                    <a:pt x="7000240" y="165100"/>
                  </a:lnTo>
                  <a:lnTo>
                    <a:pt x="7006590" y="165100"/>
                  </a:lnTo>
                  <a:lnTo>
                    <a:pt x="7006590" y="5981954"/>
                  </a:lnTo>
                  <a:lnTo>
                    <a:pt x="7000240" y="5981954"/>
                  </a:lnTo>
                  <a:lnTo>
                    <a:pt x="7006590" y="5981954"/>
                  </a:lnTo>
                  <a:cubicBezTo>
                    <a:pt x="7006590" y="6073140"/>
                    <a:pt x="6932676" y="6147054"/>
                    <a:pt x="6841490" y="6147054"/>
                  </a:cubicBezTo>
                  <a:lnTo>
                    <a:pt x="6841490" y="6140704"/>
                  </a:lnTo>
                  <a:lnTo>
                    <a:pt x="6841490" y="6147054"/>
                  </a:lnTo>
                  <a:lnTo>
                    <a:pt x="165100" y="6147054"/>
                  </a:lnTo>
                  <a:lnTo>
                    <a:pt x="165100" y="6140704"/>
                  </a:lnTo>
                  <a:lnTo>
                    <a:pt x="165100" y="6147054"/>
                  </a:lnTo>
                  <a:cubicBezTo>
                    <a:pt x="73914" y="6147054"/>
                    <a:pt x="0" y="6073140"/>
                    <a:pt x="0" y="5981954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981954"/>
                  </a:lnTo>
                  <a:lnTo>
                    <a:pt x="6350" y="5981954"/>
                  </a:lnTo>
                  <a:lnTo>
                    <a:pt x="12700" y="5981954"/>
                  </a:lnTo>
                  <a:cubicBezTo>
                    <a:pt x="12700" y="6066155"/>
                    <a:pt x="80899" y="6134354"/>
                    <a:pt x="165100" y="6134354"/>
                  </a:cubicBezTo>
                  <a:lnTo>
                    <a:pt x="6841490" y="6134354"/>
                  </a:lnTo>
                  <a:cubicBezTo>
                    <a:pt x="6925691" y="6134354"/>
                    <a:pt x="6993890" y="6066155"/>
                    <a:pt x="6993890" y="5981954"/>
                  </a:cubicBezTo>
                  <a:lnTo>
                    <a:pt x="6993890" y="165100"/>
                  </a:lnTo>
                  <a:cubicBezTo>
                    <a:pt x="6993890" y="80899"/>
                    <a:pt x="6925691" y="12700"/>
                    <a:pt x="6841490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302357" y="5369740"/>
            <a:ext cx="5254971" cy="4610252"/>
            <a:chOff x="0" y="0"/>
            <a:chExt cx="7006628" cy="6147003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6993890" cy="6134354"/>
            </a:xfrm>
            <a:custGeom>
              <a:avLst/>
              <a:gdLst/>
              <a:ahLst/>
              <a:cxnLst/>
              <a:rect l="l" t="t" r="r" b="b"/>
              <a:pathLst>
                <a:path w="6993890" h="6134354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835140" y="0"/>
                  </a:lnTo>
                  <a:cubicBezTo>
                    <a:pt x="6922897" y="0"/>
                    <a:pt x="6993890" y="71120"/>
                    <a:pt x="6993890" y="158750"/>
                  </a:cubicBezTo>
                  <a:lnTo>
                    <a:pt x="6993890" y="5975604"/>
                  </a:lnTo>
                  <a:cubicBezTo>
                    <a:pt x="6993890" y="6063234"/>
                    <a:pt x="6922770" y="6134354"/>
                    <a:pt x="6835140" y="6134354"/>
                  </a:cubicBezTo>
                  <a:lnTo>
                    <a:pt x="158750" y="6134354"/>
                  </a:lnTo>
                  <a:cubicBezTo>
                    <a:pt x="70993" y="6134354"/>
                    <a:pt x="0" y="6063234"/>
                    <a:pt x="0" y="5975604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7006590" cy="6147054"/>
            </a:xfrm>
            <a:custGeom>
              <a:avLst/>
              <a:gdLst/>
              <a:ahLst/>
              <a:cxnLst/>
              <a:rect l="l" t="t" r="r" b="b"/>
              <a:pathLst>
                <a:path w="7006590" h="6147054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841490" y="0"/>
                  </a:lnTo>
                  <a:lnTo>
                    <a:pt x="6841490" y="6350"/>
                  </a:lnTo>
                  <a:lnTo>
                    <a:pt x="6841490" y="0"/>
                  </a:lnTo>
                  <a:cubicBezTo>
                    <a:pt x="6932676" y="0"/>
                    <a:pt x="7006590" y="73914"/>
                    <a:pt x="7006590" y="165100"/>
                  </a:cubicBezTo>
                  <a:lnTo>
                    <a:pt x="7000240" y="165100"/>
                  </a:lnTo>
                  <a:lnTo>
                    <a:pt x="7006590" y="165100"/>
                  </a:lnTo>
                  <a:lnTo>
                    <a:pt x="7006590" y="5981954"/>
                  </a:lnTo>
                  <a:lnTo>
                    <a:pt x="7000240" y="5981954"/>
                  </a:lnTo>
                  <a:lnTo>
                    <a:pt x="7006590" y="5981954"/>
                  </a:lnTo>
                  <a:cubicBezTo>
                    <a:pt x="7006590" y="6073140"/>
                    <a:pt x="6932676" y="6147054"/>
                    <a:pt x="6841490" y="6147054"/>
                  </a:cubicBezTo>
                  <a:lnTo>
                    <a:pt x="6841490" y="6140704"/>
                  </a:lnTo>
                  <a:lnTo>
                    <a:pt x="6841490" y="6147054"/>
                  </a:lnTo>
                  <a:lnTo>
                    <a:pt x="165100" y="6147054"/>
                  </a:lnTo>
                  <a:lnTo>
                    <a:pt x="165100" y="6140704"/>
                  </a:lnTo>
                  <a:lnTo>
                    <a:pt x="165100" y="6147054"/>
                  </a:lnTo>
                  <a:cubicBezTo>
                    <a:pt x="73914" y="6147054"/>
                    <a:pt x="0" y="6073140"/>
                    <a:pt x="0" y="5981954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981954"/>
                  </a:lnTo>
                  <a:lnTo>
                    <a:pt x="6350" y="5981954"/>
                  </a:lnTo>
                  <a:lnTo>
                    <a:pt x="12700" y="5981954"/>
                  </a:lnTo>
                  <a:cubicBezTo>
                    <a:pt x="12700" y="6066155"/>
                    <a:pt x="80899" y="6134354"/>
                    <a:pt x="165100" y="6134354"/>
                  </a:cubicBezTo>
                  <a:lnTo>
                    <a:pt x="6841490" y="6134354"/>
                  </a:lnTo>
                  <a:cubicBezTo>
                    <a:pt x="6925691" y="6134354"/>
                    <a:pt x="6993890" y="6066155"/>
                    <a:pt x="6993890" y="5981954"/>
                  </a:cubicBezTo>
                  <a:lnTo>
                    <a:pt x="6993890" y="165100"/>
                  </a:lnTo>
                  <a:cubicBezTo>
                    <a:pt x="6993890" y="80899"/>
                    <a:pt x="6925691" y="12700"/>
                    <a:pt x="6841490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433092" y="1911158"/>
            <a:ext cx="17124236" cy="3232342"/>
          </a:xfrm>
          <a:custGeom>
            <a:avLst/>
            <a:gdLst/>
            <a:ahLst/>
            <a:cxnLst/>
            <a:rect l="l" t="t" r="r" b="b"/>
            <a:pathLst>
              <a:path w="17124236" h="3232342">
                <a:moveTo>
                  <a:pt x="0" y="0"/>
                </a:moveTo>
                <a:lnTo>
                  <a:pt x="17124236" y="0"/>
                </a:lnTo>
                <a:lnTo>
                  <a:pt x="17124236" y="3232342"/>
                </a:lnTo>
                <a:lnTo>
                  <a:pt x="0" y="32323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19553" b="-78446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33092" y="689597"/>
            <a:ext cx="17397708" cy="812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84"/>
              </a:lnSpc>
            </a:pPr>
            <a:r>
              <a:rPr lang="en-US" sz="5439" dirty="0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Introduction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0896" y="5519961"/>
            <a:ext cx="3920881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Scale of Indian Elections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0896" y="6278236"/>
            <a:ext cx="4659363" cy="3477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India's elections represent one of the world's largest democratic exercises, generating massive datasets encompassing thousands of candidates, multiple political parties, diverse constituencies, and millions of votes cast across varied demographics.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50971" y="5519961"/>
            <a:ext cx="3549996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Traditional Challenges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50971" y="6343874"/>
            <a:ext cx="4659363" cy="2202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Traditional analytical methods struggle with this scale and complexity, making it difficult to extract meaningful patterns and insights from raw electoral data.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599937" y="5519961"/>
            <a:ext cx="3544043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ElectViz Solution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599937" y="6278236"/>
            <a:ext cx="4659363" cy="3477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ElectViz transforms this challenge into opportunity through interactive visualization, enabling stakeholders to quickly understand party performance trends, voter turnout patterns, demographic shifts, and constituency-level outcomes with clarity and precision.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7E0E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9F5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264219" y="872423"/>
            <a:ext cx="10673478" cy="884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8"/>
              </a:lnSpc>
            </a:pPr>
            <a:r>
              <a:rPr lang="en-US" sz="5439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System Design and Data Workflow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398689" y="2402529"/>
            <a:ext cx="1122464" cy="1346892"/>
            <a:chOff x="0" y="0"/>
            <a:chExt cx="1496619" cy="1795856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496568" cy="1795907"/>
            </a:xfrm>
            <a:custGeom>
              <a:avLst/>
              <a:gdLst/>
              <a:ahLst/>
              <a:cxnLst/>
              <a:rect l="l" t="t" r="r" b="b"/>
              <a:pathLst>
                <a:path w="1496568" h="1795907">
                  <a:moveTo>
                    <a:pt x="0" y="0"/>
                  </a:moveTo>
                  <a:lnTo>
                    <a:pt x="1496568" y="0"/>
                  </a:lnTo>
                  <a:lnTo>
                    <a:pt x="1496568" y="1795907"/>
                  </a:lnTo>
                  <a:lnTo>
                    <a:pt x="0" y="1795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10" r="-213" b="2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2698852" y="2598391"/>
            <a:ext cx="2806151" cy="379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dirty="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Data Collection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98852" y="3055734"/>
            <a:ext cx="7511948" cy="594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750" dirty="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Structured datasets spanning multiple election cycles, covering candidates, parties, constituencies, and voting statistics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398689" y="3749431"/>
            <a:ext cx="1122464" cy="1509265"/>
            <a:chOff x="0" y="0"/>
            <a:chExt cx="1496619" cy="2012353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496568" cy="2012315"/>
            </a:xfrm>
            <a:custGeom>
              <a:avLst/>
              <a:gdLst/>
              <a:ahLst/>
              <a:cxnLst/>
              <a:rect l="l" t="t" r="r" b="b"/>
              <a:pathLst>
                <a:path w="1496568" h="2012315">
                  <a:moveTo>
                    <a:pt x="0" y="0"/>
                  </a:moveTo>
                  <a:lnTo>
                    <a:pt x="1496568" y="0"/>
                  </a:lnTo>
                  <a:lnTo>
                    <a:pt x="1496568" y="2012315"/>
                  </a:lnTo>
                  <a:lnTo>
                    <a:pt x="0" y="20123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09" r="-213" b="-1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2698852" y="3945284"/>
            <a:ext cx="2806151" cy="379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dirty="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Data Preparation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98852" y="4402636"/>
            <a:ext cx="7892948" cy="594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750" dirty="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Cleaning and standardization processes to eliminate inconsistencies, handle missing values, and ensure data quality using power query editor in </a:t>
            </a:r>
            <a:r>
              <a:rPr lang="en-US" sz="1750" dirty="0" err="1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PowerBI</a:t>
            </a:r>
            <a:r>
              <a:rPr lang="en-US" sz="1750" dirty="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398689" y="5258695"/>
            <a:ext cx="1122464" cy="1346892"/>
            <a:chOff x="0" y="0"/>
            <a:chExt cx="1496619" cy="1795856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1496568" cy="1795907"/>
            </a:xfrm>
            <a:custGeom>
              <a:avLst/>
              <a:gdLst/>
              <a:ahLst/>
              <a:cxnLst/>
              <a:rect l="l" t="t" r="r" b="b"/>
              <a:pathLst>
                <a:path w="1496568" h="1795907">
                  <a:moveTo>
                    <a:pt x="0" y="0"/>
                  </a:moveTo>
                  <a:lnTo>
                    <a:pt x="1496568" y="0"/>
                  </a:lnTo>
                  <a:lnTo>
                    <a:pt x="1496568" y="1795907"/>
                  </a:lnTo>
                  <a:lnTo>
                    <a:pt x="0" y="1795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10" r="-213" b="2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2698852" y="5454548"/>
            <a:ext cx="2806151" cy="379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dirty="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Data Modeling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698852" y="5911901"/>
            <a:ext cx="7892948" cy="594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750" dirty="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Creating relationships between entities—candidates, parties, states, constituencies, and election years for comprehensive analysis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398689" y="6605588"/>
            <a:ext cx="1122464" cy="1346892"/>
            <a:chOff x="0" y="0"/>
            <a:chExt cx="1496619" cy="1795856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1496568" cy="1795907"/>
            </a:xfrm>
            <a:custGeom>
              <a:avLst/>
              <a:gdLst/>
              <a:ahLst/>
              <a:cxnLst/>
              <a:rect l="l" t="t" r="r" b="b"/>
              <a:pathLst>
                <a:path w="1496568" h="1795907">
                  <a:moveTo>
                    <a:pt x="0" y="0"/>
                  </a:moveTo>
                  <a:lnTo>
                    <a:pt x="1496568" y="0"/>
                  </a:lnTo>
                  <a:lnTo>
                    <a:pt x="1496568" y="1795907"/>
                  </a:lnTo>
                  <a:lnTo>
                    <a:pt x="0" y="1795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10" r="-213" b="2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2698852" y="6801441"/>
            <a:ext cx="2806151" cy="379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dirty="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Metric Calculation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698852" y="7258793"/>
            <a:ext cx="5530748" cy="594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750" dirty="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DAX formulas computing vote share percentages, seats won, voter turnout rates, and winning margin statistics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398689" y="7952480"/>
            <a:ext cx="1122464" cy="1346892"/>
            <a:chOff x="0" y="0"/>
            <a:chExt cx="1496619" cy="1795856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1496568" cy="1795907"/>
            </a:xfrm>
            <a:custGeom>
              <a:avLst/>
              <a:gdLst/>
              <a:ahLst/>
              <a:cxnLst/>
              <a:rect l="l" t="t" r="r" b="b"/>
              <a:pathLst>
                <a:path w="1496568" h="1795907">
                  <a:moveTo>
                    <a:pt x="0" y="0"/>
                  </a:moveTo>
                  <a:lnTo>
                    <a:pt x="1496568" y="0"/>
                  </a:lnTo>
                  <a:lnTo>
                    <a:pt x="1496568" y="1795907"/>
                  </a:lnTo>
                  <a:lnTo>
                    <a:pt x="0" y="1795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10" r="-213" b="2"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2698852" y="8148342"/>
            <a:ext cx="3159766" cy="379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dirty="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Dashboard Development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698852" y="8605685"/>
            <a:ext cx="7359548" cy="594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750" dirty="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Interactive visualizations using charts, maps, KPIs, and dynamic slicers enabling multi-dimensional exploration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6F08FEB-D3D3-C8C7-0285-DFF4A5C713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216" y="1756869"/>
            <a:ext cx="7892948" cy="797101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9F96C9-E07C-E8AD-A3C1-0401BC879671}"/>
              </a:ext>
            </a:extLst>
          </p:cNvPr>
          <p:cNvSpPr txBox="1"/>
          <p:nvPr/>
        </p:nvSpPr>
        <p:spPr>
          <a:xfrm>
            <a:off x="533400" y="364204"/>
            <a:ext cx="9144000" cy="874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812"/>
              </a:lnSpc>
            </a:pPr>
            <a:r>
              <a:rPr lang="en-US" sz="4400" dirty="0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Milestones Achieved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99F147-02A1-AF78-7F59-57CA84257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396265"/>
              </p:ext>
            </p:extLst>
          </p:nvPr>
        </p:nvGraphicFramePr>
        <p:xfrm>
          <a:off x="685800" y="1409700"/>
          <a:ext cx="16687800" cy="8229601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8343900">
                  <a:extLst>
                    <a:ext uri="{9D8B030D-6E8A-4147-A177-3AD203B41FA5}">
                      <a16:colId xmlns:a16="http://schemas.microsoft.com/office/drawing/2014/main" val="2652566207"/>
                    </a:ext>
                  </a:extLst>
                </a:gridCol>
                <a:gridCol w="8343900">
                  <a:extLst>
                    <a:ext uri="{9D8B030D-6E8A-4147-A177-3AD203B41FA5}">
                      <a16:colId xmlns:a16="http://schemas.microsoft.com/office/drawing/2014/main" val="573028989"/>
                    </a:ext>
                  </a:extLst>
                </a:gridCol>
              </a:tblGrid>
              <a:tr h="59833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IN" sz="2400" b="1" dirty="0"/>
                        <a:t>Name</a:t>
                      </a:r>
                      <a:endParaRPr lang="en-IN" sz="2400" b="1" dirty="0">
                        <a:latin typeface="Arimo" panose="020B0604020202020204" charset="0"/>
                        <a:ea typeface="Arimo" panose="020B0604020202020204" charset="0"/>
                        <a:cs typeface="Arimo" panose="020B0604020202020204" charset="0"/>
                      </a:endParaRPr>
                    </a:p>
                  </a:txBody>
                  <a:tcPr marL="85396" marR="85396" marT="42698" marB="4269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IN" sz="2400" b="1" dirty="0"/>
                        <a:t>Description</a:t>
                      </a:r>
                      <a:endParaRPr lang="en-IN" sz="2400" b="1" dirty="0">
                        <a:latin typeface="Arimo" panose="020B0604020202020204" charset="0"/>
                        <a:ea typeface="Arimo" panose="020B0604020202020204" charset="0"/>
                        <a:cs typeface="Arimo" panose="020B0604020202020204" charset="0"/>
                      </a:endParaRPr>
                    </a:p>
                  </a:txBody>
                  <a:tcPr marL="85396" marR="85396" marT="42698" marB="42698" anchor="ctr"/>
                </a:tc>
                <a:extLst>
                  <a:ext uri="{0D108BD9-81ED-4DB2-BD59-A6C34878D82A}">
                    <a16:rowId xmlns:a16="http://schemas.microsoft.com/office/drawing/2014/main" val="1394337261"/>
                  </a:ext>
                </a:extLst>
              </a:tr>
              <a:tr h="152948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IN" sz="2400" b="1" dirty="0"/>
                        <a:t>Milestone 1</a:t>
                      </a:r>
                      <a:endParaRPr lang="en-IN" sz="2400" b="1" dirty="0">
                        <a:latin typeface="Arimo" panose="020B0604020202020204" charset="0"/>
                        <a:ea typeface="Arimo" panose="020B0604020202020204" charset="0"/>
                        <a:cs typeface="Arimo" panose="020B0604020202020204" charset="0"/>
                      </a:endParaRPr>
                    </a:p>
                  </a:txBody>
                  <a:tcPr marL="85396" marR="85396" marT="42698" marB="4269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2400" b="0" dirty="0">
                          <a:latin typeface="Arimo" panose="020B0604020202020204" charset="0"/>
                          <a:ea typeface="Arimo" panose="020B0604020202020204" charset="0"/>
                          <a:cs typeface="Arimo" panose="020B0604020202020204" charset="0"/>
                        </a:rPr>
                        <a:t>Data understanding, dataset exploration, data cleaning, and initial data modeling in Power BI.</a:t>
                      </a:r>
                    </a:p>
                  </a:txBody>
                  <a:tcPr marL="85396" marR="85396" marT="42698" marB="42698" anchor="ctr"/>
                </a:tc>
                <a:extLst>
                  <a:ext uri="{0D108BD9-81ED-4DB2-BD59-A6C34878D82A}">
                    <a16:rowId xmlns:a16="http://schemas.microsoft.com/office/drawing/2014/main" val="3186227299"/>
                  </a:ext>
                </a:extLst>
              </a:tr>
              <a:tr h="20339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IN" sz="2400" b="1" dirty="0"/>
                        <a:t>Milestone 2</a:t>
                      </a:r>
                      <a:endParaRPr lang="en-IN" sz="2400" b="1" dirty="0">
                        <a:latin typeface="Arimo" panose="020B0604020202020204" charset="0"/>
                        <a:ea typeface="Arimo" panose="020B0604020202020204" charset="0"/>
                        <a:cs typeface="Arimo" panose="020B0604020202020204" charset="0"/>
                      </a:endParaRPr>
                    </a:p>
                  </a:txBody>
                  <a:tcPr marL="85396" marR="85396" marT="42698" marB="4269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2400" b="0" dirty="0">
                          <a:latin typeface="Arimo" panose="020B0604020202020204" charset="0"/>
                          <a:ea typeface="Arimo" panose="020B0604020202020204" charset="0"/>
                          <a:cs typeface="Arimo" panose="020B0604020202020204" charset="0"/>
                        </a:rPr>
                        <a:t>Development of core dashboards including Election Overview, Party Performance, and Gender Distribution analysis.</a:t>
                      </a:r>
                    </a:p>
                  </a:txBody>
                  <a:tcPr marL="85396" marR="85396" marT="42698" marB="42698" anchor="ctr"/>
                </a:tc>
                <a:extLst>
                  <a:ext uri="{0D108BD9-81ED-4DB2-BD59-A6C34878D82A}">
                    <a16:rowId xmlns:a16="http://schemas.microsoft.com/office/drawing/2014/main" val="3964335525"/>
                  </a:ext>
                </a:extLst>
              </a:tr>
              <a:tr h="20339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IN" sz="2400" b="1" dirty="0"/>
                        <a:t>Milestone 3</a:t>
                      </a:r>
                      <a:endParaRPr lang="en-IN" sz="2400" b="1" dirty="0">
                        <a:latin typeface="Arimo" panose="020B0604020202020204" charset="0"/>
                        <a:ea typeface="Arimo" panose="020B0604020202020204" charset="0"/>
                        <a:cs typeface="Arimo" panose="020B0604020202020204" charset="0"/>
                      </a:endParaRPr>
                    </a:p>
                  </a:txBody>
                  <a:tcPr marL="85396" marR="85396" marT="42698" marB="4269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2400" b="0" dirty="0">
                          <a:latin typeface="Arimo" panose="020B0604020202020204" charset="0"/>
                          <a:ea typeface="Arimo" panose="020B0604020202020204" charset="0"/>
                          <a:cs typeface="Arimo" panose="020B0604020202020204" charset="0"/>
                        </a:rPr>
                        <a:t>Creation of advanced dashboards covering Candidate Demographics and Electability analysis with custom DAX measures.</a:t>
                      </a:r>
                    </a:p>
                  </a:txBody>
                  <a:tcPr marL="85396" marR="85396" marT="42698" marB="42698" anchor="ctr"/>
                </a:tc>
                <a:extLst>
                  <a:ext uri="{0D108BD9-81ED-4DB2-BD59-A6C34878D82A}">
                    <a16:rowId xmlns:a16="http://schemas.microsoft.com/office/drawing/2014/main" val="152640885"/>
                  </a:ext>
                </a:extLst>
              </a:tr>
              <a:tr h="20339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IN" sz="2400" b="1" dirty="0"/>
                        <a:t>Milestone 4</a:t>
                      </a:r>
                      <a:endParaRPr lang="en-IN" sz="2400" b="1" dirty="0">
                        <a:latin typeface="Arimo" panose="020B0604020202020204" charset="0"/>
                        <a:ea typeface="Arimo" panose="020B0604020202020204" charset="0"/>
                        <a:cs typeface="Arimo" panose="020B0604020202020204" charset="0"/>
                      </a:endParaRPr>
                    </a:p>
                  </a:txBody>
                  <a:tcPr marL="85396" marR="85396" marT="42698" marB="4269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2400" b="0" dirty="0">
                          <a:latin typeface="Arimo" panose="020B0604020202020204" charset="0"/>
                          <a:ea typeface="Arimo" panose="020B0604020202020204" charset="0"/>
                          <a:cs typeface="Arimo" panose="020B0604020202020204" charset="0"/>
                        </a:rPr>
                        <a:t>Implementation of Trend Analysis and Election Outcome &amp; Winning Factor analysis, final insights, and project documentation.</a:t>
                      </a:r>
                    </a:p>
                  </a:txBody>
                  <a:tcPr marL="85396" marR="85396" marT="42698" marB="42698" anchor="ctr"/>
                </a:tc>
                <a:extLst>
                  <a:ext uri="{0D108BD9-81ED-4DB2-BD59-A6C34878D82A}">
                    <a16:rowId xmlns:a16="http://schemas.microsoft.com/office/drawing/2014/main" val="918953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4343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7723" y="1464698"/>
            <a:ext cx="15582645" cy="4314097"/>
          </a:xfrm>
          <a:custGeom>
            <a:avLst/>
            <a:gdLst/>
            <a:ahLst/>
            <a:cxnLst/>
            <a:rect l="l" t="t" r="r" b="b"/>
            <a:pathLst>
              <a:path w="15582645" h="4314097">
                <a:moveTo>
                  <a:pt x="0" y="0"/>
                </a:moveTo>
                <a:lnTo>
                  <a:pt x="15582645" y="0"/>
                </a:lnTo>
                <a:lnTo>
                  <a:pt x="15582645" y="4314097"/>
                </a:lnTo>
                <a:lnTo>
                  <a:pt x="0" y="43140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018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77723" y="5778795"/>
            <a:ext cx="15582645" cy="4353401"/>
          </a:xfrm>
          <a:custGeom>
            <a:avLst/>
            <a:gdLst/>
            <a:ahLst/>
            <a:cxnLst/>
            <a:rect l="l" t="t" r="r" b="b"/>
            <a:pathLst>
              <a:path w="15582645" h="4353401">
                <a:moveTo>
                  <a:pt x="0" y="0"/>
                </a:moveTo>
                <a:lnTo>
                  <a:pt x="15582645" y="0"/>
                </a:lnTo>
                <a:lnTo>
                  <a:pt x="15582645" y="4353401"/>
                </a:lnTo>
                <a:lnTo>
                  <a:pt x="0" y="43534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000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77722" y="362693"/>
            <a:ext cx="4765877" cy="8127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12"/>
              </a:lnSpc>
            </a:pPr>
            <a:r>
              <a:rPr lang="en-US" sz="5437" dirty="0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Screenshots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1215" y="1379379"/>
            <a:ext cx="15165570" cy="8701246"/>
          </a:xfrm>
          <a:custGeom>
            <a:avLst/>
            <a:gdLst/>
            <a:ahLst/>
            <a:cxnLst/>
            <a:rect l="l" t="t" r="r" b="b"/>
            <a:pathLst>
              <a:path w="15165570" h="8701246">
                <a:moveTo>
                  <a:pt x="0" y="0"/>
                </a:moveTo>
                <a:lnTo>
                  <a:pt x="15165570" y="0"/>
                </a:lnTo>
                <a:lnTo>
                  <a:pt x="15165570" y="8701246"/>
                </a:lnTo>
                <a:lnTo>
                  <a:pt x="0" y="87012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17869"/>
            <a:ext cx="5143500" cy="8127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12"/>
              </a:lnSpc>
            </a:pPr>
            <a:r>
              <a:rPr lang="en-US" sz="5437" dirty="0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Screenshots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7E0E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9F5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115016"/>
            <a:ext cx="15314562" cy="812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84"/>
              </a:lnSpc>
            </a:pPr>
            <a:r>
              <a:rPr lang="en-US" sz="5439" dirty="0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Key Findings and Insights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87476" y="2610888"/>
            <a:ext cx="5254971" cy="3759841"/>
            <a:chOff x="0" y="0"/>
            <a:chExt cx="7006628" cy="5013122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6993890" cy="5000371"/>
            </a:xfrm>
            <a:custGeom>
              <a:avLst/>
              <a:gdLst/>
              <a:ahLst/>
              <a:cxnLst/>
              <a:rect l="l" t="t" r="r" b="b"/>
              <a:pathLst>
                <a:path w="6993890" h="5000371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6835013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4841621"/>
                  </a:lnTo>
                  <a:cubicBezTo>
                    <a:pt x="6993890" y="4929251"/>
                    <a:pt x="6922770" y="5000371"/>
                    <a:pt x="6835013" y="5000371"/>
                  </a:cubicBezTo>
                  <a:lnTo>
                    <a:pt x="158877" y="5000371"/>
                  </a:lnTo>
                  <a:cubicBezTo>
                    <a:pt x="71120" y="5000371"/>
                    <a:pt x="0" y="4929378"/>
                    <a:pt x="0" y="4841621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7006590" cy="5013071"/>
            </a:xfrm>
            <a:custGeom>
              <a:avLst/>
              <a:gdLst/>
              <a:ahLst/>
              <a:cxnLst/>
              <a:rect l="l" t="t" r="r" b="b"/>
              <a:pathLst>
                <a:path w="7006590" h="5013071">
                  <a:moveTo>
                    <a:pt x="0" y="165100"/>
                  </a:moveTo>
                  <a:cubicBezTo>
                    <a:pt x="0" y="73914"/>
                    <a:pt x="74041" y="0"/>
                    <a:pt x="165227" y="0"/>
                  </a:cubicBezTo>
                  <a:lnTo>
                    <a:pt x="6841363" y="0"/>
                  </a:lnTo>
                  <a:lnTo>
                    <a:pt x="6841363" y="6350"/>
                  </a:lnTo>
                  <a:lnTo>
                    <a:pt x="6841363" y="0"/>
                  </a:lnTo>
                  <a:cubicBezTo>
                    <a:pt x="6932549" y="0"/>
                    <a:pt x="7006590" y="73914"/>
                    <a:pt x="7006590" y="165100"/>
                  </a:cubicBezTo>
                  <a:lnTo>
                    <a:pt x="7000240" y="165100"/>
                  </a:lnTo>
                  <a:lnTo>
                    <a:pt x="7006590" y="165100"/>
                  </a:lnTo>
                  <a:lnTo>
                    <a:pt x="7006590" y="4847971"/>
                  </a:lnTo>
                  <a:lnTo>
                    <a:pt x="7000240" y="4847971"/>
                  </a:lnTo>
                  <a:lnTo>
                    <a:pt x="7006590" y="4847971"/>
                  </a:lnTo>
                  <a:cubicBezTo>
                    <a:pt x="7006590" y="4939157"/>
                    <a:pt x="6932549" y="5013071"/>
                    <a:pt x="6841363" y="5013071"/>
                  </a:cubicBezTo>
                  <a:lnTo>
                    <a:pt x="6841363" y="5006721"/>
                  </a:lnTo>
                  <a:lnTo>
                    <a:pt x="6841363" y="5013071"/>
                  </a:lnTo>
                  <a:lnTo>
                    <a:pt x="165227" y="5013071"/>
                  </a:lnTo>
                  <a:lnTo>
                    <a:pt x="165227" y="5006721"/>
                  </a:lnTo>
                  <a:lnTo>
                    <a:pt x="165227" y="5013071"/>
                  </a:lnTo>
                  <a:cubicBezTo>
                    <a:pt x="74041" y="5013071"/>
                    <a:pt x="0" y="4939157"/>
                    <a:pt x="0" y="4847971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847971"/>
                  </a:lnTo>
                  <a:lnTo>
                    <a:pt x="6350" y="4847971"/>
                  </a:lnTo>
                  <a:lnTo>
                    <a:pt x="12700" y="4847971"/>
                  </a:lnTo>
                  <a:cubicBezTo>
                    <a:pt x="12700" y="4932172"/>
                    <a:pt x="81026" y="5000371"/>
                    <a:pt x="165227" y="5000371"/>
                  </a:cubicBezTo>
                  <a:lnTo>
                    <a:pt x="6841363" y="5000371"/>
                  </a:lnTo>
                  <a:cubicBezTo>
                    <a:pt x="6925564" y="5000371"/>
                    <a:pt x="6993890" y="4932172"/>
                    <a:pt x="6993890" y="4847971"/>
                  </a:cubicBezTo>
                  <a:lnTo>
                    <a:pt x="6993890" y="165100"/>
                  </a:lnTo>
                  <a:cubicBezTo>
                    <a:pt x="6993890" y="80899"/>
                    <a:pt x="6925564" y="12700"/>
                    <a:pt x="6841363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285284" y="2870597"/>
            <a:ext cx="3544043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Scale of Elections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85284" y="3445516"/>
            <a:ext cx="4659363" cy="2627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The dashboard analyzes Indian election data from 2009 to 2021, covering more than 4,000 constituencies across the country. A total of 91,000+ candidates participated in the elections.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516443" y="2610888"/>
            <a:ext cx="5254971" cy="3759841"/>
            <a:chOff x="0" y="0"/>
            <a:chExt cx="7006628" cy="5013122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6993890" cy="5000371"/>
            </a:xfrm>
            <a:custGeom>
              <a:avLst/>
              <a:gdLst/>
              <a:ahLst/>
              <a:cxnLst/>
              <a:rect l="l" t="t" r="r" b="b"/>
              <a:pathLst>
                <a:path w="6993890" h="5000371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6835013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4841621"/>
                  </a:lnTo>
                  <a:cubicBezTo>
                    <a:pt x="6993890" y="4929251"/>
                    <a:pt x="6922770" y="5000371"/>
                    <a:pt x="6835013" y="5000371"/>
                  </a:cubicBezTo>
                  <a:lnTo>
                    <a:pt x="158877" y="5000371"/>
                  </a:lnTo>
                  <a:cubicBezTo>
                    <a:pt x="71120" y="5000371"/>
                    <a:pt x="0" y="4929378"/>
                    <a:pt x="0" y="4841621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7006590" cy="5013071"/>
            </a:xfrm>
            <a:custGeom>
              <a:avLst/>
              <a:gdLst/>
              <a:ahLst/>
              <a:cxnLst/>
              <a:rect l="l" t="t" r="r" b="b"/>
              <a:pathLst>
                <a:path w="7006590" h="5013071">
                  <a:moveTo>
                    <a:pt x="0" y="165100"/>
                  </a:moveTo>
                  <a:cubicBezTo>
                    <a:pt x="0" y="73914"/>
                    <a:pt x="74041" y="0"/>
                    <a:pt x="165227" y="0"/>
                  </a:cubicBezTo>
                  <a:lnTo>
                    <a:pt x="6841363" y="0"/>
                  </a:lnTo>
                  <a:lnTo>
                    <a:pt x="6841363" y="6350"/>
                  </a:lnTo>
                  <a:lnTo>
                    <a:pt x="6841363" y="0"/>
                  </a:lnTo>
                  <a:cubicBezTo>
                    <a:pt x="6932549" y="0"/>
                    <a:pt x="7006590" y="73914"/>
                    <a:pt x="7006590" y="165100"/>
                  </a:cubicBezTo>
                  <a:lnTo>
                    <a:pt x="7000240" y="165100"/>
                  </a:lnTo>
                  <a:lnTo>
                    <a:pt x="7006590" y="165100"/>
                  </a:lnTo>
                  <a:lnTo>
                    <a:pt x="7006590" y="4847971"/>
                  </a:lnTo>
                  <a:lnTo>
                    <a:pt x="7000240" y="4847971"/>
                  </a:lnTo>
                  <a:lnTo>
                    <a:pt x="7006590" y="4847971"/>
                  </a:lnTo>
                  <a:cubicBezTo>
                    <a:pt x="7006590" y="4939157"/>
                    <a:pt x="6932549" y="5013071"/>
                    <a:pt x="6841363" y="5013071"/>
                  </a:cubicBezTo>
                  <a:lnTo>
                    <a:pt x="6841363" y="5006721"/>
                  </a:lnTo>
                  <a:lnTo>
                    <a:pt x="6841363" y="5013071"/>
                  </a:lnTo>
                  <a:lnTo>
                    <a:pt x="165227" y="5013071"/>
                  </a:lnTo>
                  <a:lnTo>
                    <a:pt x="165227" y="5006721"/>
                  </a:lnTo>
                  <a:lnTo>
                    <a:pt x="165227" y="5013071"/>
                  </a:lnTo>
                  <a:cubicBezTo>
                    <a:pt x="74041" y="5013071"/>
                    <a:pt x="0" y="4939157"/>
                    <a:pt x="0" y="4847971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847971"/>
                  </a:lnTo>
                  <a:lnTo>
                    <a:pt x="6350" y="4847971"/>
                  </a:lnTo>
                  <a:lnTo>
                    <a:pt x="12700" y="4847971"/>
                  </a:lnTo>
                  <a:cubicBezTo>
                    <a:pt x="12700" y="4932172"/>
                    <a:pt x="81026" y="5000371"/>
                    <a:pt x="165227" y="5000371"/>
                  </a:cubicBezTo>
                  <a:lnTo>
                    <a:pt x="6841363" y="5000371"/>
                  </a:lnTo>
                  <a:cubicBezTo>
                    <a:pt x="6925564" y="5000371"/>
                    <a:pt x="6993890" y="4932172"/>
                    <a:pt x="6993890" y="4847971"/>
                  </a:cubicBezTo>
                  <a:lnTo>
                    <a:pt x="6993890" y="165100"/>
                  </a:lnTo>
                  <a:cubicBezTo>
                    <a:pt x="6993890" y="80899"/>
                    <a:pt x="6925564" y="12700"/>
                    <a:pt x="6841363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6814242" y="2870597"/>
            <a:ext cx="3544043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Voter Participation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14242" y="3445516"/>
            <a:ext cx="4659363" cy="1351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The total number of votes recorded is approximately 1.53 billion, showing strong voter participation.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2045401" y="2610888"/>
            <a:ext cx="5254971" cy="3759841"/>
            <a:chOff x="0" y="0"/>
            <a:chExt cx="7006628" cy="5013122"/>
          </a:xfrm>
        </p:grpSpPr>
        <p:sp>
          <p:nvSpPr>
            <p:cNvPr id="18" name="Freeform 18"/>
            <p:cNvSpPr/>
            <p:nvPr/>
          </p:nvSpPr>
          <p:spPr>
            <a:xfrm>
              <a:off x="6350" y="6350"/>
              <a:ext cx="6993890" cy="5000371"/>
            </a:xfrm>
            <a:custGeom>
              <a:avLst/>
              <a:gdLst/>
              <a:ahLst/>
              <a:cxnLst/>
              <a:rect l="l" t="t" r="r" b="b"/>
              <a:pathLst>
                <a:path w="6993890" h="5000371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6835013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4841621"/>
                  </a:lnTo>
                  <a:cubicBezTo>
                    <a:pt x="6993890" y="4929251"/>
                    <a:pt x="6922770" y="5000371"/>
                    <a:pt x="6835013" y="5000371"/>
                  </a:cubicBezTo>
                  <a:lnTo>
                    <a:pt x="158877" y="5000371"/>
                  </a:lnTo>
                  <a:cubicBezTo>
                    <a:pt x="71120" y="5000371"/>
                    <a:pt x="0" y="4929378"/>
                    <a:pt x="0" y="4841621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7006590" cy="5013071"/>
            </a:xfrm>
            <a:custGeom>
              <a:avLst/>
              <a:gdLst/>
              <a:ahLst/>
              <a:cxnLst/>
              <a:rect l="l" t="t" r="r" b="b"/>
              <a:pathLst>
                <a:path w="7006590" h="5013071">
                  <a:moveTo>
                    <a:pt x="0" y="165100"/>
                  </a:moveTo>
                  <a:cubicBezTo>
                    <a:pt x="0" y="73914"/>
                    <a:pt x="74041" y="0"/>
                    <a:pt x="165227" y="0"/>
                  </a:cubicBezTo>
                  <a:lnTo>
                    <a:pt x="6841363" y="0"/>
                  </a:lnTo>
                  <a:lnTo>
                    <a:pt x="6841363" y="6350"/>
                  </a:lnTo>
                  <a:lnTo>
                    <a:pt x="6841363" y="0"/>
                  </a:lnTo>
                  <a:cubicBezTo>
                    <a:pt x="6932549" y="0"/>
                    <a:pt x="7006590" y="73914"/>
                    <a:pt x="7006590" y="165100"/>
                  </a:cubicBezTo>
                  <a:lnTo>
                    <a:pt x="7000240" y="165100"/>
                  </a:lnTo>
                  <a:lnTo>
                    <a:pt x="7006590" y="165100"/>
                  </a:lnTo>
                  <a:lnTo>
                    <a:pt x="7006590" y="4847971"/>
                  </a:lnTo>
                  <a:lnTo>
                    <a:pt x="7000240" y="4847971"/>
                  </a:lnTo>
                  <a:lnTo>
                    <a:pt x="7006590" y="4847971"/>
                  </a:lnTo>
                  <a:cubicBezTo>
                    <a:pt x="7006590" y="4939157"/>
                    <a:pt x="6932549" y="5013071"/>
                    <a:pt x="6841363" y="5013071"/>
                  </a:cubicBezTo>
                  <a:lnTo>
                    <a:pt x="6841363" y="5006721"/>
                  </a:lnTo>
                  <a:lnTo>
                    <a:pt x="6841363" y="5013071"/>
                  </a:lnTo>
                  <a:lnTo>
                    <a:pt x="165227" y="5013071"/>
                  </a:lnTo>
                  <a:lnTo>
                    <a:pt x="165227" y="5006721"/>
                  </a:lnTo>
                  <a:lnTo>
                    <a:pt x="165227" y="5013071"/>
                  </a:lnTo>
                  <a:cubicBezTo>
                    <a:pt x="74041" y="5013071"/>
                    <a:pt x="0" y="4939157"/>
                    <a:pt x="0" y="4847971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847971"/>
                  </a:lnTo>
                  <a:lnTo>
                    <a:pt x="6350" y="4847971"/>
                  </a:lnTo>
                  <a:lnTo>
                    <a:pt x="12700" y="4847971"/>
                  </a:lnTo>
                  <a:cubicBezTo>
                    <a:pt x="12700" y="4932172"/>
                    <a:pt x="81026" y="5000371"/>
                    <a:pt x="165227" y="5000371"/>
                  </a:cubicBezTo>
                  <a:lnTo>
                    <a:pt x="6841363" y="5000371"/>
                  </a:lnTo>
                  <a:cubicBezTo>
                    <a:pt x="6925564" y="5000371"/>
                    <a:pt x="6993890" y="4932172"/>
                    <a:pt x="6993890" y="4847971"/>
                  </a:cubicBezTo>
                  <a:lnTo>
                    <a:pt x="6993890" y="165100"/>
                  </a:lnTo>
                  <a:cubicBezTo>
                    <a:pt x="6993890" y="80899"/>
                    <a:pt x="6925564" y="12700"/>
                    <a:pt x="6841363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2343209" y="2870597"/>
            <a:ext cx="3544043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Party Dominance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43209" y="3445516"/>
            <a:ext cx="4659363" cy="2627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 b="1">
                <a:solidFill>
                  <a:srgbClr val="384653"/>
                </a:solidFill>
                <a:latin typeface="Roboto Bold"/>
                <a:ea typeface="Roboto Bold"/>
                <a:cs typeface="Roboto Bold"/>
                <a:sym typeface="Roboto Bold"/>
              </a:rPr>
              <a:t>BJP and INC emerge as the dominant parties</a:t>
            </a: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 in terms of total seats won over multiple election cycles. Vote share analysis highlights close competition among major parties.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987476" y="6644726"/>
            <a:ext cx="8019459" cy="2484234"/>
            <a:chOff x="0" y="0"/>
            <a:chExt cx="10692613" cy="3312312"/>
          </a:xfrm>
        </p:grpSpPr>
        <p:sp>
          <p:nvSpPr>
            <p:cNvPr id="23" name="Freeform 23"/>
            <p:cNvSpPr/>
            <p:nvPr/>
          </p:nvSpPr>
          <p:spPr>
            <a:xfrm>
              <a:off x="6350" y="6350"/>
              <a:ext cx="10679938" cy="3299587"/>
            </a:xfrm>
            <a:custGeom>
              <a:avLst/>
              <a:gdLst/>
              <a:ahLst/>
              <a:cxnLst/>
              <a:rect l="l" t="t" r="r" b="b"/>
              <a:pathLst>
                <a:path w="10679938" h="3299587">
                  <a:moveTo>
                    <a:pt x="0" y="158750"/>
                  </a:moveTo>
                  <a:cubicBezTo>
                    <a:pt x="0" y="71120"/>
                    <a:pt x="71247" y="0"/>
                    <a:pt x="159258" y="0"/>
                  </a:cubicBezTo>
                  <a:lnTo>
                    <a:pt x="10520680" y="0"/>
                  </a:lnTo>
                  <a:cubicBezTo>
                    <a:pt x="10608564" y="0"/>
                    <a:pt x="10679938" y="71120"/>
                    <a:pt x="10679938" y="158750"/>
                  </a:cubicBezTo>
                  <a:lnTo>
                    <a:pt x="10679938" y="3140837"/>
                  </a:lnTo>
                  <a:cubicBezTo>
                    <a:pt x="10679938" y="3228467"/>
                    <a:pt x="10608691" y="3299587"/>
                    <a:pt x="10520680" y="3299587"/>
                  </a:cubicBezTo>
                  <a:lnTo>
                    <a:pt x="159258" y="3299587"/>
                  </a:lnTo>
                  <a:cubicBezTo>
                    <a:pt x="71374" y="3299587"/>
                    <a:pt x="0" y="3228467"/>
                    <a:pt x="0" y="3140837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10692638" cy="3312287"/>
            </a:xfrm>
            <a:custGeom>
              <a:avLst/>
              <a:gdLst/>
              <a:ahLst/>
              <a:cxnLst/>
              <a:rect l="l" t="t" r="r" b="b"/>
              <a:pathLst>
                <a:path w="10692638" h="3312287">
                  <a:moveTo>
                    <a:pt x="0" y="165100"/>
                  </a:moveTo>
                  <a:cubicBezTo>
                    <a:pt x="0" y="73914"/>
                    <a:pt x="74168" y="0"/>
                    <a:pt x="165608" y="0"/>
                  </a:cubicBezTo>
                  <a:lnTo>
                    <a:pt x="10527030" y="0"/>
                  </a:lnTo>
                  <a:lnTo>
                    <a:pt x="10527030" y="6350"/>
                  </a:lnTo>
                  <a:lnTo>
                    <a:pt x="10527030" y="0"/>
                  </a:lnTo>
                  <a:cubicBezTo>
                    <a:pt x="10618470" y="0"/>
                    <a:pt x="10692638" y="73914"/>
                    <a:pt x="10692638" y="165100"/>
                  </a:cubicBezTo>
                  <a:lnTo>
                    <a:pt x="10686288" y="165100"/>
                  </a:lnTo>
                  <a:lnTo>
                    <a:pt x="10692638" y="165100"/>
                  </a:lnTo>
                  <a:lnTo>
                    <a:pt x="10692638" y="3147187"/>
                  </a:lnTo>
                  <a:lnTo>
                    <a:pt x="10686288" y="3147187"/>
                  </a:lnTo>
                  <a:lnTo>
                    <a:pt x="10692638" y="3147187"/>
                  </a:lnTo>
                  <a:cubicBezTo>
                    <a:pt x="10692638" y="3238373"/>
                    <a:pt x="10618470" y="3312287"/>
                    <a:pt x="10527030" y="3312287"/>
                  </a:cubicBezTo>
                  <a:lnTo>
                    <a:pt x="10527030" y="3305937"/>
                  </a:lnTo>
                  <a:lnTo>
                    <a:pt x="10527030" y="3312287"/>
                  </a:lnTo>
                  <a:lnTo>
                    <a:pt x="165608" y="3312287"/>
                  </a:lnTo>
                  <a:lnTo>
                    <a:pt x="165608" y="3305937"/>
                  </a:lnTo>
                  <a:lnTo>
                    <a:pt x="165608" y="3312287"/>
                  </a:lnTo>
                  <a:cubicBezTo>
                    <a:pt x="74168" y="3312287"/>
                    <a:pt x="0" y="3238373"/>
                    <a:pt x="0" y="314718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147187"/>
                  </a:lnTo>
                  <a:lnTo>
                    <a:pt x="6350" y="3147187"/>
                  </a:lnTo>
                  <a:lnTo>
                    <a:pt x="12700" y="3147187"/>
                  </a:lnTo>
                  <a:cubicBezTo>
                    <a:pt x="12700" y="3231388"/>
                    <a:pt x="81153" y="3299587"/>
                    <a:pt x="165608" y="3299587"/>
                  </a:cubicBezTo>
                  <a:lnTo>
                    <a:pt x="10527030" y="3299587"/>
                  </a:lnTo>
                  <a:cubicBezTo>
                    <a:pt x="10611486" y="3299587"/>
                    <a:pt x="10679938" y="3231388"/>
                    <a:pt x="10679938" y="3147187"/>
                  </a:cubicBezTo>
                  <a:lnTo>
                    <a:pt x="10679938" y="165100"/>
                  </a:lnTo>
                  <a:cubicBezTo>
                    <a:pt x="10679938" y="80899"/>
                    <a:pt x="10611486" y="12700"/>
                    <a:pt x="10527030" y="12700"/>
                  </a:cubicBezTo>
                  <a:lnTo>
                    <a:pt x="165608" y="12700"/>
                  </a:lnTo>
                  <a:lnTo>
                    <a:pt x="165608" y="6350"/>
                  </a:lnTo>
                  <a:lnTo>
                    <a:pt x="165608" y="12700"/>
                  </a:lnTo>
                  <a:cubicBezTo>
                    <a:pt x="81153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1285284" y="6904434"/>
            <a:ext cx="4113162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Candidate Demographics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85284" y="7479354"/>
            <a:ext cx="7423842" cy="1351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Middle-aged candidates have won the highest number of seats. Male candidates form the majority, with significantly lower female participation.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9280922" y="6644726"/>
            <a:ext cx="8019459" cy="2484234"/>
            <a:chOff x="0" y="0"/>
            <a:chExt cx="10692613" cy="3312312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10679938" cy="3299587"/>
            </a:xfrm>
            <a:custGeom>
              <a:avLst/>
              <a:gdLst/>
              <a:ahLst/>
              <a:cxnLst/>
              <a:rect l="l" t="t" r="r" b="b"/>
              <a:pathLst>
                <a:path w="10679938" h="3299587">
                  <a:moveTo>
                    <a:pt x="0" y="158750"/>
                  </a:moveTo>
                  <a:cubicBezTo>
                    <a:pt x="0" y="71120"/>
                    <a:pt x="71247" y="0"/>
                    <a:pt x="159258" y="0"/>
                  </a:cubicBezTo>
                  <a:lnTo>
                    <a:pt x="10520680" y="0"/>
                  </a:lnTo>
                  <a:cubicBezTo>
                    <a:pt x="10608564" y="0"/>
                    <a:pt x="10679938" y="71120"/>
                    <a:pt x="10679938" y="158750"/>
                  </a:cubicBezTo>
                  <a:lnTo>
                    <a:pt x="10679938" y="3140837"/>
                  </a:lnTo>
                  <a:cubicBezTo>
                    <a:pt x="10679938" y="3228467"/>
                    <a:pt x="10608691" y="3299587"/>
                    <a:pt x="10520680" y="3299587"/>
                  </a:cubicBezTo>
                  <a:lnTo>
                    <a:pt x="159258" y="3299587"/>
                  </a:lnTo>
                  <a:cubicBezTo>
                    <a:pt x="71374" y="3299587"/>
                    <a:pt x="0" y="3228467"/>
                    <a:pt x="0" y="3140837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10692638" cy="3312287"/>
            </a:xfrm>
            <a:custGeom>
              <a:avLst/>
              <a:gdLst/>
              <a:ahLst/>
              <a:cxnLst/>
              <a:rect l="l" t="t" r="r" b="b"/>
              <a:pathLst>
                <a:path w="10692638" h="3312287">
                  <a:moveTo>
                    <a:pt x="0" y="165100"/>
                  </a:moveTo>
                  <a:cubicBezTo>
                    <a:pt x="0" y="73914"/>
                    <a:pt x="74168" y="0"/>
                    <a:pt x="165608" y="0"/>
                  </a:cubicBezTo>
                  <a:lnTo>
                    <a:pt x="10527030" y="0"/>
                  </a:lnTo>
                  <a:lnTo>
                    <a:pt x="10527030" y="6350"/>
                  </a:lnTo>
                  <a:lnTo>
                    <a:pt x="10527030" y="0"/>
                  </a:lnTo>
                  <a:cubicBezTo>
                    <a:pt x="10618470" y="0"/>
                    <a:pt x="10692638" y="73914"/>
                    <a:pt x="10692638" y="165100"/>
                  </a:cubicBezTo>
                  <a:lnTo>
                    <a:pt x="10686288" y="165100"/>
                  </a:lnTo>
                  <a:lnTo>
                    <a:pt x="10692638" y="165100"/>
                  </a:lnTo>
                  <a:lnTo>
                    <a:pt x="10692638" y="3147187"/>
                  </a:lnTo>
                  <a:lnTo>
                    <a:pt x="10686288" y="3147187"/>
                  </a:lnTo>
                  <a:lnTo>
                    <a:pt x="10692638" y="3147187"/>
                  </a:lnTo>
                  <a:cubicBezTo>
                    <a:pt x="10692638" y="3238373"/>
                    <a:pt x="10618470" y="3312287"/>
                    <a:pt x="10527030" y="3312287"/>
                  </a:cubicBezTo>
                  <a:lnTo>
                    <a:pt x="10527030" y="3305937"/>
                  </a:lnTo>
                  <a:lnTo>
                    <a:pt x="10527030" y="3312287"/>
                  </a:lnTo>
                  <a:lnTo>
                    <a:pt x="165608" y="3312287"/>
                  </a:lnTo>
                  <a:lnTo>
                    <a:pt x="165608" y="3305937"/>
                  </a:lnTo>
                  <a:lnTo>
                    <a:pt x="165608" y="3312287"/>
                  </a:lnTo>
                  <a:cubicBezTo>
                    <a:pt x="74168" y="3312287"/>
                    <a:pt x="0" y="3238373"/>
                    <a:pt x="0" y="314718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147187"/>
                  </a:lnTo>
                  <a:lnTo>
                    <a:pt x="6350" y="3147187"/>
                  </a:lnTo>
                  <a:lnTo>
                    <a:pt x="12700" y="3147187"/>
                  </a:lnTo>
                  <a:cubicBezTo>
                    <a:pt x="12700" y="3231388"/>
                    <a:pt x="81153" y="3299587"/>
                    <a:pt x="165608" y="3299587"/>
                  </a:cubicBezTo>
                  <a:lnTo>
                    <a:pt x="10527030" y="3299587"/>
                  </a:lnTo>
                  <a:cubicBezTo>
                    <a:pt x="10611486" y="3299587"/>
                    <a:pt x="10679938" y="3231388"/>
                    <a:pt x="10679938" y="3147187"/>
                  </a:cubicBezTo>
                  <a:lnTo>
                    <a:pt x="10679938" y="165100"/>
                  </a:lnTo>
                  <a:cubicBezTo>
                    <a:pt x="10679938" y="80899"/>
                    <a:pt x="10611486" y="12700"/>
                    <a:pt x="10527030" y="12700"/>
                  </a:cubicBezTo>
                  <a:lnTo>
                    <a:pt x="165608" y="12700"/>
                  </a:lnTo>
                  <a:lnTo>
                    <a:pt x="165608" y="6350"/>
                  </a:lnTo>
                  <a:lnTo>
                    <a:pt x="165608" y="12700"/>
                  </a:lnTo>
                  <a:cubicBezTo>
                    <a:pt x="81153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9578731" y="6904434"/>
            <a:ext cx="3544043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Electoral Trends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578731" y="7479354"/>
            <a:ext cx="7423842" cy="1351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State-wise voter turnout varies widely. Trend analysis reveals fluctuations in winning margins and close contests, indicating increasing electoral competitiveness.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7E0E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444882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9F5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468784" y="732768"/>
            <a:ext cx="10951816" cy="822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9"/>
              </a:lnSpc>
            </a:pPr>
            <a:r>
              <a:rPr lang="en-US" sz="5439" dirty="0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Future Enhancements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468784" y="2148040"/>
            <a:ext cx="15350433" cy="1360884"/>
            <a:chOff x="0" y="0"/>
            <a:chExt cx="20467244" cy="1814512"/>
          </a:xfrm>
        </p:grpSpPr>
        <p:sp>
          <p:nvSpPr>
            <p:cNvPr id="8" name="Freeform 8"/>
            <p:cNvSpPr/>
            <p:nvPr/>
          </p:nvSpPr>
          <p:spPr>
            <a:xfrm>
              <a:off x="19050" y="19050"/>
              <a:ext cx="20429093" cy="1776349"/>
            </a:xfrm>
            <a:custGeom>
              <a:avLst/>
              <a:gdLst/>
              <a:ahLst/>
              <a:cxnLst/>
              <a:rect l="l" t="t" r="r" b="b"/>
              <a:pathLst>
                <a:path w="20429093" h="1776349">
                  <a:moveTo>
                    <a:pt x="0" y="124333"/>
                  </a:moveTo>
                  <a:cubicBezTo>
                    <a:pt x="0" y="55626"/>
                    <a:pt x="56769" y="0"/>
                    <a:pt x="126746" y="0"/>
                  </a:cubicBezTo>
                  <a:lnTo>
                    <a:pt x="20302347" y="0"/>
                  </a:lnTo>
                  <a:cubicBezTo>
                    <a:pt x="20372324" y="0"/>
                    <a:pt x="20429093" y="55626"/>
                    <a:pt x="20429093" y="124333"/>
                  </a:cubicBezTo>
                  <a:lnTo>
                    <a:pt x="20429093" y="1652016"/>
                  </a:lnTo>
                  <a:cubicBezTo>
                    <a:pt x="20429093" y="1720723"/>
                    <a:pt x="20372324" y="1776349"/>
                    <a:pt x="20302347" y="1776349"/>
                  </a:cubicBezTo>
                  <a:lnTo>
                    <a:pt x="126746" y="1776349"/>
                  </a:lnTo>
                  <a:cubicBezTo>
                    <a:pt x="56769" y="1776349"/>
                    <a:pt x="0" y="1720723"/>
                    <a:pt x="0" y="1652016"/>
                  </a:cubicBezTo>
                  <a:close/>
                </a:path>
              </a:pathLst>
            </a:custGeom>
            <a:solidFill>
              <a:srgbClr val="FAF9F5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20467193" cy="1814449"/>
            </a:xfrm>
            <a:custGeom>
              <a:avLst/>
              <a:gdLst/>
              <a:ahLst/>
              <a:cxnLst/>
              <a:rect l="l" t="t" r="r" b="b"/>
              <a:pathLst>
                <a:path w="20467193" h="1814449">
                  <a:moveTo>
                    <a:pt x="0" y="143383"/>
                  </a:moveTo>
                  <a:cubicBezTo>
                    <a:pt x="0" y="63881"/>
                    <a:pt x="65659" y="0"/>
                    <a:pt x="145796" y="0"/>
                  </a:cubicBezTo>
                  <a:lnTo>
                    <a:pt x="20321397" y="0"/>
                  </a:lnTo>
                  <a:lnTo>
                    <a:pt x="20321397" y="19050"/>
                  </a:lnTo>
                  <a:lnTo>
                    <a:pt x="20321397" y="0"/>
                  </a:lnTo>
                  <a:cubicBezTo>
                    <a:pt x="20401535" y="0"/>
                    <a:pt x="20467193" y="63881"/>
                    <a:pt x="20467193" y="143383"/>
                  </a:cubicBezTo>
                  <a:lnTo>
                    <a:pt x="20448143" y="143383"/>
                  </a:lnTo>
                  <a:lnTo>
                    <a:pt x="20467193" y="143383"/>
                  </a:lnTo>
                  <a:lnTo>
                    <a:pt x="20467193" y="1671066"/>
                  </a:lnTo>
                  <a:lnTo>
                    <a:pt x="20448143" y="1671066"/>
                  </a:lnTo>
                  <a:lnTo>
                    <a:pt x="20467193" y="1671066"/>
                  </a:lnTo>
                  <a:cubicBezTo>
                    <a:pt x="20467193" y="1750568"/>
                    <a:pt x="20401535" y="1814449"/>
                    <a:pt x="20321397" y="1814449"/>
                  </a:cubicBezTo>
                  <a:lnTo>
                    <a:pt x="20321397" y="1795399"/>
                  </a:lnTo>
                  <a:lnTo>
                    <a:pt x="20321397" y="1814449"/>
                  </a:lnTo>
                  <a:lnTo>
                    <a:pt x="145796" y="1814449"/>
                  </a:lnTo>
                  <a:lnTo>
                    <a:pt x="145796" y="1795399"/>
                  </a:lnTo>
                  <a:lnTo>
                    <a:pt x="145796" y="1814449"/>
                  </a:lnTo>
                  <a:cubicBezTo>
                    <a:pt x="65659" y="1814576"/>
                    <a:pt x="0" y="1750695"/>
                    <a:pt x="0" y="1671066"/>
                  </a:cubicBezTo>
                  <a:lnTo>
                    <a:pt x="0" y="143383"/>
                  </a:lnTo>
                  <a:lnTo>
                    <a:pt x="19050" y="143383"/>
                  </a:lnTo>
                  <a:lnTo>
                    <a:pt x="0" y="143383"/>
                  </a:lnTo>
                  <a:moveTo>
                    <a:pt x="38100" y="143383"/>
                  </a:moveTo>
                  <a:lnTo>
                    <a:pt x="38100" y="1671066"/>
                  </a:lnTo>
                  <a:lnTo>
                    <a:pt x="19050" y="1671066"/>
                  </a:lnTo>
                  <a:lnTo>
                    <a:pt x="38100" y="1671066"/>
                  </a:lnTo>
                  <a:cubicBezTo>
                    <a:pt x="38100" y="1728851"/>
                    <a:pt x="85979" y="1776349"/>
                    <a:pt x="145796" y="1776349"/>
                  </a:cubicBezTo>
                  <a:lnTo>
                    <a:pt x="20321397" y="1776349"/>
                  </a:lnTo>
                  <a:cubicBezTo>
                    <a:pt x="20381213" y="1776349"/>
                    <a:pt x="20429093" y="1728851"/>
                    <a:pt x="20429093" y="1671066"/>
                  </a:cubicBezTo>
                  <a:lnTo>
                    <a:pt x="20429093" y="143383"/>
                  </a:lnTo>
                  <a:cubicBezTo>
                    <a:pt x="20429093" y="85598"/>
                    <a:pt x="20381213" y="38100"/>
                    <a:pt x="20321397" y="38100"/>
                  </a:cubicBezTo>
                  <a:lnTo>
                    <a:pt x="145796" y="38100"/>
                  </a:lnTo>
                  <a:lnTo>
                    <a:pt x="145796" y="19050"/>
                  </a:lnTo>
                  <a:lnTo>
                    <a:pt x="145796" y="38100"/>
                  </a:lnTo>
                  <a:cubicBezTo>
                    <a:pt x="85979" y="38100"/>
                    <a:pt x="38100" y="85598"/>
                    <a:pt x="38100" y="143383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511646" y="2190902"/>
            <a:ext cx="888206" cy="1275159"/>
            <a:chOff x="0" y="0"/>
            <a:chExt cx="1184275" cy="17002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84275" cy="1700149"/>
            </a:xfrm>
            <a:custGeom>
              <a:avLst/>
              <a:gdLst/>
              <a:ahLst/>
              <a:cxnLst/>
              <a:rect l="l" t="t" r="r" b="b"/>
              <a:pathLst>
                <a:path w="1184275" h="1700149">
                  <a:moveTo>
                    <a:pt x="0" y="78613"/>
                  </a:moveTo>
                  <a:cubicBezTo>
                    <a:pt x="0" y="35179"/>
                    <a:pt x="35179" y="0"/>
                    <a:pt x="78613" y="0"/>
                  </a:cubicBezTo>
                  <a:lnTo>
                    <a:pt x="1105662" y="0"/>
                  </a:lnTo>
                  <a:cubicBezTo>
                    <a:pt x="1149096" y="0"/>
                    <a:pt x="1184275" y="35179"/>
                    <a:pt x="1184275" y="78613"/>
                  </a:cubicBezTo>
                  <a:lnTo>
                    <a:pt x="1184275" y="1621536"/>
                  </a:lnTo>
                  <a:cubicBezTo>
                    <a:pt x="1184275" y="1664970"/>
                    <a:pt x="1149096" y="1700149"/>
                    <a:pt x="1105662" y="1700149"/>
                  </a:cubicBezTo>
                  <a:lnTo>
                    <a:pt x="78613" y="1700149"/>
                  </a:lnTo>
                  <a:cubicBezTo>
                    <a:pt x="35179" y="1700149"/>
                    <a:pt x="0" y="1664970"/>
                    <a:pt x="0" y="1621536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784452" y="2658370"/>
            <a:ext cx="333080" cy="378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562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573684" y="2393899"/>
            <a:ext cx="3345952" cy="365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Real-time Data Integration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73684" y="2826096"/>
            <a:ext cx="13980614" cy="335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6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Connect live election data feeds for immediate analysis during active electoral cycles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468784" y="3654181"/>
            <a:ext cx="15350433" cy="1360884"/>
            <a:chOff x="0" y="0"/>
            <a:chExt cx="20467244" cy="1814512"/>
          </a:xfrm>
        </p:grpSpPr>
        <p:sp>
          <p:nvSpPr>
            <p:cNvPr id="16" name="Freeform 16"/>
            <p:cNvSpPr/>
            <p:nvPr/>
          </p:nvSpPr>
          <p:spPr>
            <a:xfrm>
              <a:off x="19050" y="19050"/>
              <a:ext cx="20429093" cy="1776349"/>
            </a:xfrm>
            <a:custGeom>
              <a:avLst/>
              <a:gdLst/>
              <a:ahLst/>
              <a:cxnLst/>
              <a:rect l="l" t="t" r="r" b="b"/>
              <a:pathLst>
                <a:path w="20429093" h="1776349">
                  <a:moveTo>
                    <a:pt x="0" y="124333"/>
                  </a:moveTo>
                  <a:cubicBezTo>
                    <a:pt x="0" y="55626"/>
                    <a:pt x="56769" y="0"/>
                    <a:pt x="126746" y="0"/>
                  </a:cubicBezTo>
                  <a:lnTo>
                    <a:pt x="20302347" y="0"/>
                  </a:lnTo>
                  <a:cubicBezTo>
                    <a:pt x="20372324" y="0"/>
                    <a:pt x="20429093" y="55626"/>
                    <a:pt x="20429093" y="124333"/>
                  </a:cubicBezTo>
                  <a:lnTo>
                    <a:pt x="20429093" y="1652016"/>
                  </a:lnTo>
                  <a:cubicBezTo>
                    <a:pt x="20429093" y="1720723"/>
                    <a:pt x="20372324" y="1776349"/>
                    <a:pt x="20302347" y="1776349"/>
                  </a:cubicBezTo>
                  <a:lnTo>
                    <a:pt x="126746" y="1776349"/>
                  </a:lnTo>
                  <a:cubicBezTo>
                    <a:pt x="56769" y="1776349"/>
                    <a:pt x="0" y="1720723"/>
                    <a:pt x="0" y="1652016"/>
                  </a:cubicBezTo>
                  <a:close/>
                </a:path>
              </a:pathLst>
            </a:custGeom>
            <a:solidFill>
              <a:srgbClr val="FAF9F5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20467193" cy="1814449"/>
            </a:xfrm>
            <a:custGeom>
              <a:avLst/>
              <a:gdLst/>
              <a:ahLst/>
              <a:cxnLst/>
              <a:rect l="l" t="t" r="r" b="b"/>
              <a:pathLst>
                <a:path w="20467193" h="1814449">
                  <a:moveTo>
                    <a:pt x="0" y="143383"/>
                  </a:moveTo>
                  <a:cubicBezTo>
                    <a:pt x="0" y="63881"/>
                    <a:pt x="65659" y="0"/>
                    <a:pt x="145796" y="0"/>
                  </a:cubicBezTo>
                  <a:lnTo>
                    <a:pt x="20321397" y="0"/>
                  </a:lnTo>
                  <a:lnTo>
                    <a:pt x="20321397" y="19050"/>
                  </a:lnTo>
                  <a:lnTo>
                    <a:pt x="20321397" y="0"/>
                  </a:lnTo>
                  <a:cubicBezTo>
                    <a:pt x="20401535" y="0"/>
                    <a:pt x="20467193" y="63881"/>
                    <a:pt x="20467193" y="143383"/>
                  </a:cubicBezTo>
                  <a:lnTo>
                    <a:pt x="20448143" y="143383"/>
                  </a:lnTo>
                  <a:lnTo>
                    <a:pt x="20467193" y="143383"/>
                  </a:lnTo>
                  <a:lnTo>
                    <a:pt x="20467193" y="1671066"/>
                  </a:lnTo>
                  <a:lnTo>
                    <a:pt x="20448143" y="1671066"/>
                  </a:lnTo>
                  <a:lnTo>
                    <a:pt x="20467193" y="1671066"/>
                  </a:lnTo>
                  <a:cubicBezTo>
                    <a:pt x="20467193" y="1750568"/>
                    <a:pt x="20401535" y="1814449"/>
                    <a:pt x="20321397" y="1814449"/>
                  </a:cubicBezTo>
                  <a:lnTo>
                    <a:pt x="20321397" y="1795399"/>
                  </a:lnTo>
                  <a:lnTo>
                    <a:pt x="20321397" y="1814449"/>
                  </a:lnTo>
                  <a:lnTo>
                    <a:pt x="145796" y="1814449"/>
                  </a:lnTo>
                  <a:lnTo>
                    <a:pt x="145796" y="1795399"/>
                  </a:lnTo>
                  <a:lnTo>
                    <a:pt x="145796" y="1814449"/>
                  </a:lnTo>
                  <a:cubicBezTo>
                    <a:pt x="65659" y="1814576"/>
                    <a:pt x="0" y="1750695"/>
                    <a:pt x="0" y="1671066"/>
                  </a:cubicBezTo>
                  <a:lnTo>
                    <a:pt x="0" y="143383"/>
                  </a:lnTo>
                  <a:lnTo>
                    <a:pt x="19050" y="143383"/>
                  </a:lnTo>
                  <a:lnTo>
                    <a:pt x="0" y="143383"/>
                  </a:lnTo>
                  <a:moveTo>
                    <a:pt x="38100" y="143383"/>
                  </a:moveTo>
                  <a:lnTo>
                    <a:pt x="38100" y="1671066"/>
                  </a:lnTo>
                  <a:lnTo>
                    <a:pt x="19050" y="1671066"/>
                  </a:lnTo>
                  <a:lnTo>
                    <a:pt x="38100" y="1671066"/>
                  </a:lnTo>
                  <a:cubicBezTo>
                    <a:pt x="38100" y="1728851"/>
                    <a:pt x="85979" y="1776349"/>
                    <a:pt x="145796" y="1776349"/>
                  </a:cubicBezTo>
                  <a:lnTo>
                    <a:pt x="20321397" y="1776349"/>
                  </a:lnTo>
                  <a:cubicBezTo>
                    <a:pt x="20381213" y="1776349"/>
                    <a:pt x="20429093" y="1728851"/>
                    <a:pt x="20429093" y="1671066"/>
                  </a:cubicBezTo>
                  <a:lnTo>
                    <a:pt x="20429093" y="143383"/>
                  </a:lnTo>
                  <a:cubicBezTo>
                    <a:pt x="20429093" y="85598"/>
                    <a:pt x="20381213" y="38100"/>
                    <a:pt x="20321397" y="38100"/>
                  </a:cubicBezTo>
                  <a:lnTo>
                    <a:pt x="145796" y="38100"/>
                  </a:lnTo>
                  <a:lnTo>
                    <a:pt x="145796" y="19050"/>
                  </a:lnTo>
                  <a:lnTo>
                    <a:pt x="145796" y="38100"/>
                  </a:lnTo>
                  <a:cubicBezTo>
                    <a:pt x="85979" y="38100"/>
                    <a:pt x="38100" y="85598"/>
                    <a:pt x="38100" y="143383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511646" y="3697043"/>
            <a:ext cx="888206" cy="1275159"/>
            <a:chOff x="0" y="0"/>
            <a:chExt cx="1184275" cy="17002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84275" cy="1700149"/>
            </a:xfrm>
            <a:custGeom>
              <a:avLst/>
              <a:gdLst/>
              <a:ahLst/>
              <a:cxnLst/>
              <a:rect l="l" t="t" r="r" b="b"/>
              <a:pathLst>
                <a:path w="1184275" h="1700149">
                  <a:moveTo>
                    <a:pt x="0" y="78613"/>
                  </a:moveTo>
                  <a:cubicBezTo>
                    <a:pt x="0" y="35179"/>
                    <a:pt x="35179" y="0"/>
                    <a:pt x="78613" y="0"/>
                  </a:cubicBezTo>
                  <a:lnTo>
                    <a:pt x="1105662" y="0"/>
                  </a:lnTo>
                  <a:cubicBezTo>
                    <a:pt x="1149096" y="0"/>
                    <a:pt x="1184275" y="35179"/>
                    <a:pt x="1184275" y="78613"/>
                  </a:cubicBezTo>
                  <a:lnTo>
                    <a:pt x="1184275" y="1621536"/>
                  </a:lnTo>
                  <a:cubicBezTo>
                    <a:pt x="1184275" y="1664970"/>
                    <a:pt x="1149096" y="1700149"/>
                    <a:pt x="1105662" y="1700149"/>
                  </a:cubicBezTo>
                  <a:lnTo>
                    <a:pt x="78613" y="1700149"/>
                  </a:lnTo>
                  <a:cubicBezTo>
                    <a:pt x="35179" y="1700149"/>
                    <a:pt x="0" y="1664970"/>
                    <a:pt x="0" y="1621536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784452" y="4164511"/>
            <a:ext cx="333080" cy="378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562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573684" y="3900040"/>
            <a:ext cx="2775642" cy="365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Predictive Analytics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573684" y="4332237"/>
            <a:ext cx="13980614" cy="335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6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Implement machine learning algorithms to forecast election outcomes based on historical patterns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468784" y="5160321"/>
            <a:ext cx="15350433" cy="1360884"/>
            <a:chOff x="0" y="0"/>
            <a:chExt cx="20467244" cy="1814512"/>
          </a:xfrm>
        </p:grpSpPr>
        <p:sp>
          <p:nvSpPr>
            <p:cNvPr id="24" name="Freeform 24"/>
            <p:cNvSpPr/>
            <p:nvPr/>
          </p:nvSpPr>
          <p:spPr>
            <a:xfrm>
              <a:off x="19050" y="19050"/>
              <a:ext cx="20429093" cy="1776349"/>
            </a:xfrm>
            <a:custGeom>
              <a:avLst/>
              <a:gdLst/>
              <a:ahLst/>
              <a:cxnLst/>
              <a:rect l="l" t="t" r="r" b="b"/>
              <a:pathLst>
                <a:path w="20429093" h="1776349">
                  <a:moveTo>
                    <a:pt x="0" y="124333"/>
                  </a:moveTo>
                  <a:cubicBezTo>
                    <a:pt x="0" y="55626"/>
                    <a:pt x="56769" y="0"/>
                    <a:pt x="126746" y="0"/>
                  </a:cubicBezTo>
                  <a:lnTo>
                    <a:pt x="20302347" y="0"/>
                  </a:lnTo>
                  <a:cubicBezTo>
                    <a:pt x="20372324" y="0"/>
                    <a:pt x="20429093" y="55626"/>
                    <a:pt x="20429093" y="124333"/>
                  </a:cubicBezTo>
                  <a:lnTo>
                    <a:pt x="20429093" y="1652016"/>
                  </a:lnTo>
                  <a:cubicBezTo>
                    <a:pt x="20429093" y="1720723"/>
                    <a:pt x="20372324" y="1776349"/>
                    <a:pt x="20302347" y="1776349"/>
                  </a:cubicBezTo>
                  <a:lnTo>
                    <a:pt x="126746" y="1776349"/>
                  </a:lnTo>
                  <a:cubicBezTo>
                    <a:pt x="56769" y="1776349"/>
                    <a:pt x="0" y="1720723"/>
                    <a:pt x="0" y="1652016"/>
                  </a:cubicBezTo>
                  <a:close/>
                </a:path>
              </a:pathLst>
            </a:custGeom>
            <a:solidFill>
              <a:srgbClr val="FAF9F5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20467193" cy="1814449"/>
            </a:xfrm>
            <a:custGeom>
              <a:avLst/>
              <a:gdLst/>
              <a:ahLst/>
              <a:cxnLst/>
              <a:rect l="l" t="t" r="r" b="b"/>
              <a:pathLst>
                <a:path w="20467193" h="1814449">
                  <a:moveTo>
                    <a:pt x="0" y="143383"/>
                  </a:moveTo>
                  <a:cubicBezTo>
                    <a:pt x="0" y="63881"/>
                    <a:pt x="65659" y="0"/>
                    <a:pt x="145796" y="0"/>
                  </a:cubicBezTo>
                  <a:lnTo>
                    <a:pt x="20321397" y="0"/>
                  </a:lnTo>
                  <a:lnTo>
                    <a:pt x="20321397" y="19050"/>
                  </a:lnTo>
                  <a:lnTo>
                    <a:pt x="20321397" y="0"/>
                  </a:lnTo>
                  <a:cubicBezTo>
                    <a:pt x="20401535" y="0"/>
                    <a:pt x="20467193" y="63881"/>
                    <a:pt x="20467193" y="143383"/>
                  </a:cubicBezTo>
                  <a:lnTo>
                    <a:pt x="20448143" y="143383"/>
                  </a:lnTo>
                  <a:lnTo>
                    <a:pt x="20467193" y="143383"/>
                  </a:lnTo>
                  <a:lnTo>
                    <a:pt x="20467193" y="1671066"/>
                  </a:lnTo>
                  <a:lnTo>
                    <a:pt x="20448143" y="1671066"/>
                  </a:lnTo>
                  <a:lnTo>
                    <a:pt x="20467193" y="1671066"/>
                  </a:lnTo>
                  <a:cubicBezTo>
                    <a:pt x="20467193" y="1750568"/>
                    <a:pt x="20401535" y="1814449"/>
                    <a:pt x="20321397" y="1814449"/>
                  </a:cubicBezTo>
                  <a:lnTo>
                    <a:pt x="20321397" y="1795399"/>
                  </a:lnTo>
                  <a:lnTo>
                    <a:pt x="20321397" y="1814449"/>
                  </a:lnTo>
                  <a:lnTo>
                    <a:pt x="145796" y="1814449"/>
                  </a:lnTo>
                  <a:lnTo>
                    <a:pt x="145796" y="1795399"/>
                  </a:lnTo>
                  <a:lnTo>
                    <a:pt x="145796" y="1814449"/>
                  </a:lnTo>
                  <a:cubicBezTo>
                    <a:pt x="65659" y="1814576"/>
                    <a:pt x="0" y="1750695"/>
                    <a:pt x="0" y="1671066"/>
                  </a:cubicBezTo>
                  <a:lnTo>
                    <a:pt x="0" y="143383"/>
                  </a:lnTo>
                  <a:lnTo>
                    <a:pt x="19050" y="143383"/>
                  </a:lnTo>
                  <a:lnTo>
                    <a:pt x="0" y="143383"/>
                  </a:lnTo>
                  <a:moveTo>
                    <a:pt x="38100" y="143383"/>
                  </a:moveTo>
                  <a:lnTo>
                    <a:pt x="38100" y="1671066"/>
                  </a:lnTo>
                  <a:lnTo>
                    <a:pt x="19050" y="1671066"/>
                  </a:lnTo>
                  <a:lnTo>
                    <a:pt x="38100" y="1671066"/>
                  </a:lnTo>
                  <a:cubicBezTo>
                    <a:pt x="38100" y="1728851"/>
                    <a:pt x="85979" y="1776349"/>
                    <a:pt x="145796" y="1776349"/>
                  </a:cubicBezTo>
                  <a:lnTo>
                    <a:pt x="20321397" y="1776349"/>
                  </a:lnTo>
                  <a:cubicBezTo>
                    <a:pt x="20381213" y="1776349"/>
                    <a:pt x="20429093" y="1728851"/>
                    <a:pt x="20429093" y="1671066"/>
                  </a:cubicBezTo>
                  <a:lnTo>
                    <a:pt x="20429093" y="143383"/>
                  </a:lnTo>
                  <a:cubicBezTo>
                    <a:pt x="20429093" y="85598"/>
                    <a:pt x="20381213" y="38100"/>
                    <a:pt x="20321397" y="38100"/>
                  </a:cubicBezTo>
                  <a:lnTo>
                    <a:pt x="145796" y="38100"/>
                  </a:lnTo>
                  <a:lnTo>
                    <a:pt x="145796" y="19050"/>
                  </a:lnTo>
                  <a:lnTo>
                    <a:pt x="145796" y="38100"/>
                  </a:lnTo>
                  <a:cubicBezTo>
                    <a:pt x="85979" y="38100"/>
                    <a:pt x="38100" y="85598"/>
                    <a:pt x="38100" y="143383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511646" y="5203184"/>
            <a:ext cx="888206" cy="1275159"/>
            <a:chOff x="0" y="0"/>
            <a:chExt cx="1184275" cy="170021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84275" cy="1700149"/>
            </a:xfrm>
            <a:custGeom>
              <a:avLst/>
              <a:gdLst/>
              <a:ahLst/>
              <a:cxnLst/>
              <a:rect l="l" t="t" r="r" b="b"/>
              <a:pathLst>
                <a:path w="1184275" h="1700149">
                  <a:moveTo>
                    <a:pt x="0" y="78613"/>
                  </a:moveTo>
                  <a:cubicBezTo>
                    <a:pt x="0" y="35179"/>
                    <a:pt x="35179" y="0"/>
                    <a:pt x="78613" y="0"/>
                  </a:cubicBezTo>
                  <a:lnTo>
                    <a:pt x="1105662" y="0"/>
                  </a:lnTo>
                  <a:cubicBezTo>
                    <a:pt x="1149096" y="0"/>
                    <a:pt x="1184275" y="35179"/>
                    <a:pt x="1184275" y="78613"/>
                  </a:cubicBezTo>
                  <a:lnTo>
                    <a:pt x="1184275" y="1621536"/>
                  </a:lnTo>
                  <a:cubicBezTo>
                    <a:pt x="1184275" y="1664970"/>
                    <a:pt x="1149096" y="1700149"/>
                    <a:pt x="1105662" y="1700149"/>
                  </a:cubicBezTo>
                  <a:lnTo>
                    <a:pt x="78613" y="1700149"/>
                  </a:lnTo>
                  <a:cubicBezTo>
                    <a:pt x="35179" y="1700149"/>
                    <a:pt x="0" y="1664970"/>
                    <a:pt x="0" y="1621536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1784452" y="5670652"/>
            <a:ext cx="333080" cy="378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562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573684" y="5406180"/>
            <a:ext cx="3617862" cy="365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Enhanced Candidate Profiles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573684" y="5838377"/>
            <a:ext cx="13980614" cy="335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6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Incorporate additional dimensions including educational backgrounds, criminal records, and asset declarations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468784" y="6666462"/>
            <a:ext cx="15350433" cy="1360884"/>
            <a:chOff x="0" y="0"/>
            <a:chExt cx="20467244" cy="1814512"/>
          </a:xfrm>
        </p:grpSpPr>
        <p:sp>
          <p:nvSpPr>
            <p:cNvPr id="32" name="Freeform 32"/>
            <p:cNvSpPr/>
            <p:nvPr/>
          </p:nvSpPr>
          <p:spPr>
            <a:xfrm>
              <a:off x="19050" y="19050"/>
              <a:ext cx="20429093" cy="1776349"/>
            </a:xfrm>
            <a:custGeom>
              <a:avLst/>
              <a:gdLst/>
              <a:ahLst/>
              <a:cxnLst/>
              <a:rect l="l" t="t" r="r" b="b"/>
              <a:pathLst>
                <a:path w="20429093" h="1776349">
                  <a:moveTo>
                    <a:pt x="0" y="124333"/>
                  </a:moveTo>
                  <a:cubicBezTo>
                    <a:pt x="0" y="55626"/>
                    <a:pt x="56769" y="0"/>
                    <a:pt x="126746" y="0"/>
                  </a:cubicBezTo>
                  <a:lnTo>
                    <a:pt x="20302347" y="0"/>
                  </a:lnTo>
                  <a:cubicBezTo>
                    <a:pt x="20372324" y="0"/>
                    <a:pt x="20429093" y="55626"/>
                    <a:pt x="20429093" y="124333"/>
                  </a:cubicBezTo>
                  <a:lnTo>
                    <a:pt x="20429093" y="1652016"/>
                  </a:lnTo>
                  <a:cubicBezTo>
                    <a:pt x="20429093" y="1720723"/>
                    <a:pt x="20372324" y="1776349"/>
                    <a:pt x="20302347" y="1776349"/>
                  </a:cubicBezTo>
                  <a:lnTo>
                    <a:pt x="126746" y="1776349"/>
                  </a:lnTo>
                  <a:cubicBezTo>
                    <a:pt x="56769" y="1776349"/>
                    <a:pt x="0" y="1720723"/>
                    <a:pt x="0" y="1652016"/>
                  </a:cubicBezTo>
                  <a:close/>
                </a:path>
              </a:pathLst>
            </a:custGeom>
            <a:solidFill>
              <a:srgbClr val="FAF9F5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0"/>
              <a:ext cx="20467193" cy="1814449"/>
            </a:xfrm>
            <a:custGeom>
              <a:avLst/>
              <a:gdLst/>
              <a:ahLst/>
              <a:cxnLst/>
              <a:rect l="l" t="t" r="r" b="b"/>
              <a:pathLst>
                <a:path w="20467193" h="1814449">
                  <a:moveTo>
                    <a:pt x="0" y="143383"/>
                  </a:moveTo>
                  <a:cubicBezTo>
                    <a:pt x="0" y="63881"/>
                    <a:pt x="65659" y="0"/>
                    <a:pt x="145796" y="0"/>
                  </a:cubicBezTo>
                  <a:lnTo>
                    <a:pt x="20321397" y="0"/>
                  </a:lnTo>
                  <a:lnTo>
                    <a:pt x="20321397" y="19050"/>
                  </a:lnTo>
                  <a:lnTo>
                    <a:pt x="20321397" y="0"/>
                  </a:lnTo>
                  <a:cubicBezTo>
                    <a:pt x="20401535" y="0"/>
                    <a:pt x="20467193" y="63881"/>
                    <a:pt x="20467193" y="143383"/>
                  </a:cubicBezTo>
                  <a:lnTo>
                    <a:pt x="20448143" y="143383"/>
                  </a:lnTo>
                  <a:lnTo>
                    <a:pt x="20467193" y="143383"/>
                  </a:lnTo>
                  <a:lnTo>
                    <a:pt x="20467193" y="1671066"/>
                  </a:lnTo>
                  <a:lnTo>
                    <a:pt x="20448143" y="1671066"/>
                  </a:lnTo>
                  <a:lnTo>
                    <a:pt x="20467193" y="1671066"/>
                  </a:lnTo>
                  <a:cubicBezTo>
                    <a:pt x="20467193" y="1750568"/>
                    <a:pt x="20401535" y="1814449"/>
                    <a:pt x="20321397" y="1814449"/>
                  </a:cubicBezTo>
                  <a:lnTo>
                    <a:pt x="20321397" y="1795399"/>
                  </a:lnTo>
                  <a:lnTo>
                    <a:pt x="20321397" y="1814449"/>
                  </a:lnTo>
                  <a:lnTo>
                    <a:pt x="145796" y="1814449"/>
                  </a:lnTo>
                  <a:lnTo>
                    <a:pt x="145796" y="1795399"/>
                  </a:lnTo>
                  <a:lnTo>
                    <a:pt x="145796" y="1814449"/>
                  </a:lnTo>
                  <a:cubicBezTo>
                    <a:pt x="65659" y="1814576"/>
                    <a:pt x="0" y="1750695"/>
                    <a:pt x="0" y="1671066"/>
                  </a:cubicBezTo>
                  <a:lnTo>
                    <a:pt x="0" y="143383"/>
                  </a:lnTo>
                  <a:lnTo>
                    <a:pt x="19050" y="143383"/>
                  </a:lnTo>
                  <a:lnTo>
                    <a:pt x="0" y="143383"/>
                  </a:lnTo>
                  <a:moveTo>
                    <a:pt x="38100" y="143383"/>
                  </a:moveTo>
                  <a:lnTo>
                    <a:pt x="38100" y="1671066"/>
                  </a:lnTo>
                  <a:lnTo>
                    <a:pt x="19050" y="1671066"/>
                  </a:lnTo>
                  <a:lnTo>
                    <a:pt x="38100" y="1671066"/>
                  </a:lnTo>
                  <a:cubicBezTo>
                    <a:pt x="38100" y="1728851"/>
                    <a:pt x="85979" y="1776349"/>
                    <a:pt x="145796" y="1776349"/>
                  </a:cubicBezTo>
                  <a:lnTo>
                    <a:pt x="20321397" y="1776349"/>
                  </a:lnTo>
                  <a:cubicBezTo>
                    <a:pt x="20381213" y="1776349"/>
                    <a:pt x="20429093" y="1728851"/>
                    <a:pt x="20429093" y="1671066"/>
                  </a:cubicBezTo>
                  <a:lnTo>
                    <a:pt x="20429093" y="143383"/>
                  </a:lnTo>
                  <a:cubicBezTo>
                    <a:pt x="20429093" y="85598"/>
                    <a:pt x="20381213" y="38100"/>
                    <a:pt x="20321397" y="38100"/>
                  </a:cubicBezTo>
                  <a:lnTo>
                    <a:pt x="145796" y="38100"/>
                  </a:lnTo>
                  <a:lnTo>
                    <a:pt x="145796" y="19050"/>
                  </a:lnTo>
                  <a:lnTo>
                    <a:pt x="145796" y="38100"/>
                  </a:lnTo>
                  <a:cubicBezTo>
                    <a:pt x="85979" y="38100"/>
                    <a:pt x="38100" y="85598"/>
                    <a:pt x="38100" y="143383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1511646" y="6709324"/>
            <a:ext cx="888206" cy="1275159"/>
            <a:chOff x="0" y="0"/>
            <a:chExt cx="1184275" cy="170021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184275" cy="1700149"/>
            </a:xfrm>
            <a:custGeom>
              <a:avLst/>
              <a:gdLst/>
              <a:ahLst/>
              <a:cxnLst/>
              <a:rect l="l" t="t" r="r" b="b"/>
              <a:pathLst>
                <a:path w="1184275" h="1700149">
                  <a:moveTo>
                    <a:pt x="0" y="78613"/>
                  </a:moveTo>
                  <a:cubicBezTo>
                    <a:pt x="0" y="35179"/>
                    <a:pt x="35179" y="0"/>
                    <a:pt x="78613" y="0"/>
                  </a:cubicBezTo>
                  <a:lnTo>
                    <a:pt x="1105662" y="0"/>
                  </a:lnTo>
                  <a:cubicBezTo>
                    <a:pt x="1149096" y="0"/>
                    <a:pt x="1184275" y="35179"/>
                    <a:pt x="1184275" y="78613"/>
                  </a:cubicBezTo>
                  <a:lnTo>
                    <a:pt x="1184275" y="1621536"/>
                  </a:lnTo>
                  <a:cubicBezTo>
                    <a:pt x="1184275" y="1664970"/>
                    <a:pt x="1149096" y="1700149"/>
                    <a:pt x="1105662" y="1700149"/>
                  </a:cubicBezTo>
                  <a:lnTo>
                    <a:pt x="78613" y="1700149"/>
                  </a:lnTo>
                  <a:cubicBezTo>
                    <a:pt x="35179" y="1700149"/>
                    <a:pt x="0" y="1664970"/>
                    <a:pt x="0" y="1621536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</p:grpSp>
      <p:sp>
        <p:nvSpPr>
          <p:cNvPr id="36" name="TextBox 36"/>
          <p:cNvSpPr txBox="1"/>
          <p:nvPr/>
        </p:nvSpPr>
        <p:spPr>
          <a:xfrm>
            <a:off x="1784452" y="7176792"/>
            <a:ext cx="333080" cy="378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562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4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573684" y="6912321"/>
            <a:ext cx="3067498" cy="365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Constituency Deep-dive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573684" y="7344518"/>
            <a:ext cx="13980614" cy="335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6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Enable granular drill-down analysis to individual constituency level with voter demographics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1468784" y="8172602"/>
            <a:ext cx="15350433" cy="1360884"/>
            <a:chOff x="0" y="0"/>
            <a:chExt cx="20467244" cy="1814512"/>
          </a:xfrm>
        </p:grpSpPr>
        <p:sp>
          <p:nvSpPr>
            <p:cNvPr id="40" name="Freeform 40"/>
            <p:cNvSpPr/>
            <p:nvPr/>
          </p:nvSpPr>
          <p:spPr>
            <a:xfrm>
              <a:off x="19050" y="19050"/>
              <a:ext cx="20429093" cy="1776349"/>
            </a:xfrm>
            <a:custGeom>
              <a:avLst/>
              <a:gdLst/>
              <a:ahLst/>
              <a:cxnLst/>
              <a:rect l="l" t="t" r="r" b="b"/>
              <a:pathLst>
                <a:path w="20429093" h="1776349">
                  <a:moveTo>
                    <a:pt x="0" y="124333"/>
                  </a:moveTo>
                  <a:cubicBezTo>
                    <a:pt x="0" y="55626"/>
                    <a:pt x="56769" y="0"/>
                    <a:pt x="126746" y="0"/>
                  </a:cubicBezTo>
                  <a:lnTo>
                    <a:pt x="20302347" y="0"/>
                  </a:lnTo>
                  <a:cubicBezTo>
                    <a:pt x="20372324" y="0"/>
                    <a:pt x="20429093" y="55626"/>
                    <a:pt x="20429093" y="124333"/>
                  </a:cubicBezTo>
                  <a:lnTo>
                    <a:pt x="20429093" y="1652016"/>
                  </a:lnTo>
                  <a:cubicBezTo>
                    <a:pt x="20429093" y="1720723"/>
                    <a:pt x="20372324" y="1776349"/>
                    <a:pt x="20302347" y="1776349"/>
                  </a:cubicBezTo>
                  <a:lnTo>
                    <a:pt x="126746" y="1776349"/>
                  </a:lnTo>
                  <a:cubicBezTo>
                    <a:pt x="56769" y="1776349"/>
                    <a:pt x="0" y="1720723"/>
                    <a:pt x="0" y="1652016"/>
                  </a:cubicBezTo>
                  <a:close/>
                </a:path>
              </a:pathLst>
            </a:custGeom>
            <a:solidFill>
              <a:srgbClr val="FAF9F5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0" y="0"/>
              <a:ext cx="20467193" cy="1814449"/>
            </a:xfrm>
            <a:custGeom>
              <a:avLst/>
              <a:gdLst/>
              <a:ahLst/>
              <a:cxnLst/>
              <a:rect l="l" t="t" r="r" b="b"/>
              <a:pathLst>
                <a:path w="20467193" h="1814449">
                  <a:moveTo>
                    <a:pt x="0" y="143383"/>
                  </a:moveTo>
                  <a:cubicBezTo>
                    <a:pt x="0" y="63881"/>
                    <a:pt x="65659" y="0"/>
                    <a:pt x="145796" y="0"/>
                  </a:cubicBezTo>
                  <a:lnTo>
                    <a:pt x="20321397" y="0"/>
                  </a:lnTo>
                  <a:lnTo>
                    <a:pt x="20321397" y="19050"/>
                  </a:lnTo>
                  <a:lnTo>
                    <a:pt x="20321397" y="0"/>
                  </a:lnTo>
                  <a:cubicBezTo>
                    <a:pt x="20401535" y="0"/>
                    <a:pt x="20467193" y="63881"/>
                    <a:pt x="20467193" y="143383"/>
                  </a:cubicBezTo>
                  <a:lnTo>
                    <a:pt x="20448143" y="143383"/>
                  </a:lnTo>
                  <a:lnTo>
                    <a:pt x="20467193" y="143383"/>
                  </a:lnTo>
                  <a:lnTo>
                    <a:pt x="20467193" y="1671066"/>
                  </a:lnTo>
                  <a:lnTo>
                    <a:pt x="20448143" y="1671066"/>
                  </a:lnTo>
                  <a:lnTo>
                    <a:pt x="20467193" y="1671066"/>
                  </a:lnTo>
                  <a:cubicBezTo>
                    <a:pt x="20467193" y="1750568"/>
                    <a:pt x="20401535" y="1814449"/>
                    <a:pt x="20321397" y="1814449"/>
                  </a:cubicBezTo>
                  <a:lnTo>
                    <a:pt x="20321397" y="1795399"/>
                  </a:lnTo>
                  <a:lnTo>
                    <a:pt x="20321397" y="1814449"/>
                  </a:lnTo>
                  <a:lnTo>
                    <a:pt x="145796" y="1814449"/>
                  </a:lnTo>
                  <a:lnTo>
                    <a:pt x="145796" y="1795399"/>
                  </a:lnTo>
                  <a:lnTo>
                    <a:pt x="145796" y="1814449"/>
                  </a:lnTo>
                  <a:cubicBezTo>
                    <a:pt x="65659" y="1814576"/>
                    <a:pt x="0" y="1750695"/>
                    <a:pt x="0" y="1671066"/>
                  </a:cubicBezTo>
                  <a:lnTo>
                    <a:pt x="0" y="143383"/>
                  </a:lnTo>
                  <a:lnTo>
                    <a:pt x="19050" y="143383"/>
                  </a:lnTo>
                  <a:lnTo>
                    <a:pt x="0" y="143383"/>
                  </a:lnTo>
                  <a:moveTo>
                    <a:pt x="38100" y="143383"/>
                  </a:moveTo>
                  <a:lnTo>
                    <a:pt x="38100" y="1671066"/>
                  </a:lnTo>
                  <a:lnTo>
                    <a:pt x="19050" y="1671066"/>
                  </a:lnTo>
                  <a:lnTo>
                    <a:pt x="38100" y="1671066"/>
                  </a:lnTo>
                  <a:cubicBezTo>
                    <a:pt x="38100" y="1728851"/>
                    <a:pt x="85979" y="1776349"/>
                    <a:pt x="145796" y="1776349"/>
                  </a:cubicBezTo>
                  <a:lnTo>
                    <a:pt x="20321397" y="1776349"/>
                  </a:lnTo>
                  <a:cubicBezTo>
                    <a:pt x="20381213" y="1776349"/>
                    <a:pt x="20429093" y="1728851"/>
                    <a:pt x="20429093" y="1671066"/>
                  </a:cubicBezTo>
                  <a:lnTo>
                    <a:pt x="20429093" y="143383"/>
                  </a:lnTo>
                  <a:cubicBezTo>
                    <a:pt x="20429093" y="85598"/>
                    <a:pt x="20381213" y="38100"/>
                    <a:pt x="20321397" y="38100"/>
                  </a:cubicBezTo>
                  <a:lnTo>
                    <a:pt x="145796" y="38100"/>
                  </a:lnTo>
                  <a:lnTo>
                    <a:pt x="145796" y="19050"/>
                  </a:lnTo>
                  <a:lnTo>
                    <a:pt x="145796" y="38100"/>
                  </a:lnTo>
                  <a:cubicBezTo>
                    <a:pt x="85979" y="38100"/>
                    <a:pt x="38100" y="85598"/>
                    <a:pt x="38100" y="143383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511646" y="8215465"/>
            <a:ext cx="888206" cy="1275159"/>
            <a:chOff x="0" y="0"/>
            <a:chExt cx="1184275" cy="1700212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184275" cy="1700149"/>
            </a:xfrm>
            <a:custGeom>
              <a:avLst/>
              <a:gdLst/>
              <a:ahLst/>
              <a:cxnLst/>
              <a:rect l="l" t="t" r="r" b="b"/>
              <a:pathLst>
                <a:path w="1184275" h="1700149">
                  <a:moveTo>
                    <a:pt x="0" y="78613"/>
                  </a:moveTo>
                  <a:cubicBezTo>
                    <a:pt x="0" y="35179"/>
                    <a:pt x="35179" y="0"/>
                    <a:pt x="78613" y="0"/>
                  </a:cubicBezTo>
                  <a:lnTo>
                    <a:pt x="1105662" y="0"/>
                  </a:lnTo>
                  <a:cubicBezTo>
                    <a:pt x="1149096" y="0"/>
                    <a:pt x="1184275" y="35179"/>
                    <a:pt x="1184275" y="78613"/>
                  </a:cubicBezTo>
                  <a:lnTo>
                    <a:pt x="1184275" y="1621536"/>
                  </a:lnTo>
                  <a:cubicBezTo>
                    <a:pt x="1184275" y="1664970"/>
                    <a:pt x="1149096" y="1700149"/>
                    <a:pt x="1105662" y="1700149"/>
                  </a:cubicBezTo>
                  <a:lnTo>
                    <a:pt x="78613" y="1700149"/>
                  </a:lnTo>
                  <a:cubicBezTo>
                    <a:pt x="35179" y="1700149"/>
                    <a:pt x="0" y="1664970"/>
                    <a:pt x="0" y="1621536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</p:grpSp>
      <p:sp>
        <p:nvSpPr>
          <p:cNvPr id="44" name="TextBox 44"/>
          <p:cNvSpPr txBox="1"/>
          <p:nvPr/>
        </p:nvSpPr>
        <p:spPr>
          <a:xfrm>
            <a:off x="1784452" y="8682933"/>
            <a:ext cx="333080" cy="378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562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5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573684" y="8418462"/>
            <a:ext cx="2775642" cy="365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Cloud Deployment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573684" y="8850659"/>
            <a:ext cx="13980614" cy="335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6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Publish through Power BI Service for broader accessibility and collaborative analysis capabilities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3519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9F5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992238" y="1355674"/>
            <a:ext cx="6551562" cy="812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84"/>
              </a:lnSpc>
            </a:pPr>
            <a:r>
              <a:rPr lang="en-US" sz="5439" dirty="0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Conclusion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92086" y="3177778"/>
            <a:ext cx="8010087" cy="2918965"/>
            <a:chOff x="0" y="0"/>
            <a:chExt cx="10680116" cy="3891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680058" cy="3891915"/>
            </a:xfrm>
            <a:custGeom>
              <a:avLst/>
              <a:gdLst/>
              <a:ahLst/>
              <a:cxnLst/>
              <a:rect l="l" t="t" r="r" b="b"/>
              <a:pathLst>
                <a:path w="10680058" h="3891915">
                  <a:moveTo>
                    <a:pt x="0" y="243840"/>
                  </a:moveTo>
                  <a:cubicBezTo>
                    <a:pt x="0" y="109220"/>
                    <a:pt x="166785" y="0"/>
                    <a:pt x="372357" y="0"/>
                  </a:cubicBezTo>
                  <a:lnTo>
                    <a:pt x="10307700" y="0"/>
                  </a:lnTo>
                  <a:cubicBezTo>
                    <a:pt x="10513272" y="0"/>
                    <a:pt x="10680058" y="109220"/>
                    <a:pt x="10680058" y="243840"/>
                  </a:cubicBezTo>
                  <a:lnTo>
                    <a:pt x="10680058" y="3648075"/>
                  </a:lnTo>
                  <a:cubicBezTo>
                    <a:pt x="10680058" y="3782695"/>
                    <a:pt x="10513272" y="3891915"/>
                    <a:pt x="10307700" y="3891915"/>
                  </a:cubicBezTo>
                  <a:lnTo>
                    <a:pt x="372357" y="3891915"/>
                  </a:lnTo>
                  <a:cubicBezTo>
                    <a:pt x="166785" y="3891915"/>
                    <a:pt x="0" y="3782695"/>
                    <a:pt x="0" y="3648075"/>
                  </a:cubicBezTo>
                  <a:close/>
                </a:path>
              </a:pathLst>
            </a:custGeom>
            <a:solidFill>
              <a:srgbClr val="BDDCE5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28700" y="3139750"/>
            <a:ext cx="7973473" cy="113169"/>
            <a:chOff x="0" y="0"/>
            <a:chExt cx="6993928" cy="99266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6993890" cy="99266"/>
            </a:xfrm>
            <a:custGeom>
              <a:avLst/>
              <a:gdLst/>
              <a:ahLst/>
              <a:cxnLst/>
              <a:rect l="l" t="t" r="r" b="b"/>
              <a:pathLst>
                <a:path w="6993890" h="99266">
                  <a:moveTo>
                    <a:pt x="0" y="0"/>
                  </a:moveTo>
                  <a:lnTo>
                    <a:pt x="6993890" y="0"/>
                  </a:lnTo>
                  <a:lnTo>
                    <a:pt x="6993890" y="99266"/>
                  </a:lnTo>
                  <a:lnTo>
                    <a:pt x="0" y="992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270490" b="-1375192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4316682" y="2676301"/>
            <a:ext cx="850554" cy="850554"/>
            <a:chOff x="0" y="0"/>
            <a:chExt cx="1134072" cy="1134072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3" b="3"/>
              </a:stretch>
            </a:blipFill>
          </p:spPr>
        </p:sp>
      </p:grpSp>
      <p:sp>
        <p:nvSpPr>
          <p:cNvPr id="11" name="Freeform 11" descr="preencoded.png"/>
          <p:cNvSpPr/>
          <p:nvPr/>
        </p:nvSpPr>
        <p:spPr>
          <a:xfrm>
            <a:off x="4827094" y="2931466"/>
            <a:ext cx="340223" cy="340223"/>
          </a:xfrm>
          <a:custGeom>
            <a:avLst/>
            <a:gdLst/>
            <a:ahLst/>
            <a:cxnLst/>
            <a:rect l="l" t="t" r="r" b="b"/>
            <a:pathLst>
              <a:path w="340223" h="340223">
                <a:moveTo>
                  <a:pt x="0" y="0"/>
                </a:moveTo>
                <a:lnTo>
                  <a:pt x="340223" y="0"/>
                </a:lnTo>
                <a:lnTo>
                  <a:pt x="340223" y="340224"/>
                </a:lnTo>
                <a:lnTo>
                  <a:pt x="0" y="3402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183579" y="3808962"/>
            <a:ext cx="3544043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Complex to Clear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84009" y="4537624"/>
            <a:ext cx="6766617" cy="82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Successfully transformed intricate electoral datasets into accessible, actionable insights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8718575" y="2714473"/>
            <a:ext cx="850554" cy="850554"/>
            <a:chOff x="0" y="0"/>
            <a:chExt cx="1134072" cy="1134072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3" b="3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9455729" y="3139750"/>
            <a:ext cx="8009925" cy="2918965"/>
            <a:chOff x="0" y="0"/>
            <a:chExt cx="10679900" cy="389195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679842" cy="3891915"/>
            </a:xfrm>
            <a:custGeom>
              <a:avLst/>
              <a:gdLst/>
              <a:ahLst/>
              <a:cxnLst/>
              <a:rect l="l" t="t" r="r" b="b"/>
              <a:pathLst>
                <a:path w="10679842" h="3891915">
                  <a:moveTo>
                    <a:pt x="0" y="243840"/>
                  </a:moveTo>
                  <a:cubicBezTo>
                    <a:pt x="0" y="109220"/>
                    <a:pt x="166782" y="0"/>
                    <a:pt x="372350" y="0"/>
                  </a:cubicBezTo>
                  <a:lnTo>
                    <a:pt x="10307492" y="0"/>
                  </a:lnTo>
                  <a:cubicBezTo>
                    <a:pt x="10513060" y="0"/>
                    <a:pt x="10679842" y="109220"/>
                    <a:pt x="10679842" y="243840"/>
                  </a:cubicBezTo>
                  <a:lnTo>
                    <a:pt x="10679842" y="3648075"/>
                  </a:lnTo>
                  <a:cubicBezTo>
                    <a:pt x="10679842" y="3782695"/>
                    <a:pt x="10513060" y="3891915"/>
                    <a:pt x="10307492" y="3891915"/>
                  </a:cubicBezTo>
                  <a:lnTo>
                    <a:pt x="372350" y="3891915"/>
                  </a:lnTo>
                  <a:cubicBezTo>
                    <a:pt x="166782" y="3891915"/>
                    <a:pt x="0" y="3782695"/>
                    <a:pt x="0" y="3648075"/>
                  </a:cubicBezTo>
                  <a:close/>
                </a:path>
              </a:pathLst>
            </a:custGeom>
            <a:solidFill>
              <a:srgbClr val="BDDCE5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9540747" y="3081570"/>
            <a:ext cx="7839880" cy="116359"/>
            <a:chOff x="0" y="0"/>
            <a:chExt cx="6993928" cy="103804"/>
          </a:xfrm>
        </p:grpSpPr>
        <p:sp>
          <p:nvSpPr>
            <p:cNvPr id="19" name="Freeform 19" descr="preencoded.png"/>
            <p:cNvSpPr/>
            <p:nvPr/>
          </p:nvSpPr>
          <p:spPr>
            <a:xfrm>
              <a:off x="0" y="0"/>
              <a:ext cx="6993890" cy="103804"/>
            </a:xfrm>
            <a:custGeom>
              <a:avLst/>
              <a:gdLst/>
              <a:ahLst/>
              <a:cxnLst/>
              <a:rect l="l" t="t" r="r" b="b"/>
              <a:pathLst>
                <a:path w="6993890" h="103804">
                  <a:moveTo>
                    <a:pt x="0" y="0"/>
                  </a:moveTo>
                  <a:lnTo>
                    <a:pt x="6993890" y="0"/>
                  </a:lnTo>
                  <a:lnTo>
                    <a:pt x="6993890" y="103804"/>
                  </a:lnTo>
                  <a:lnTo>
                    <a:pt x="0" y="103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214956" b="-1310710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14417578" y="2792660"/>
            <a:ext cx="850554" cy="850554"/>
            <a:chOff x="0" y="0"/>
            <a:chExt cx="1134072" cy="1134072"/>
          </a:xfrm>
        </p:grpSpPr>
        <p:sp>
          <p:nvSpPr>
            <p:cNvPr id="21" name="Freeform 21" descr="preencoded.png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3" b="3"/>
              </a:stretch>
            </a:blipFill>
          </p:spPr>
        </p:sp>
      </p:grpSp>
      <p:sp>
        <p:nvSpPr>
          <p:cNvPr id="22" name="Freeform 22" descr="preencoded.png"/>
          <p:cNvSpPr/>
          <p:nvPr/>
        </p:nvSpPr>
        <p:spPr>
          <a:xfrm>
            <a:off x="13290652" y="2931466"/>
            <a:ext cx="340223" cy="340223"/>
          </a:xfrm>
          <a:custGeom>
            <a:avLst/>
            <a:gdLst/>
            <a:ahLst/>
            <a:cxnLst/>
            <a:rect l="l" t="t" r="r" b="b"/>
            <a:pathLst>
              <a:path w="340223" h="340223">
                <a:moveTo>
                  <a:pt x="0" y="0"/>
                </a:moveTo>
                <a:lnTo>
                  <a:pt x="340223" y="0"/>
                </a:lnTo>
                <a:lnTo>
                  <a:pt x="340223" y="340224"/>
                </a:lnTo>
                <a:lnTo>
                  <a:pt x="0" y="3402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5277" r="-15277"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1828564" y="3792763"/>
            <a:ext cx="3604470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Comprehensive Vision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919102" y="4561061"/>
            <a:ext cx="7083181" cy="82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Delivered holistic view of party performance, voter behaviour, and demographic patterns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102194" y="6801593"/>
            <a:ext cx="7899979" cy="2459526"/>
            <a:chOff x="0" y="0"/>
            <a:chExt cx="10679913" cy="33250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679938" cy="3324987"/>
            </a:xfrm>
            <a:custGeom>
              <a:avLst/>
              <a:gdLst/>
              <a:ahLst/>
              <a:cxnLst/>
              <a:rect l="l" t="t" r="r" b="b"/>
              <a:pathLst>
                <a:path w="10679938" h="3324987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0436098" y="0"/>
                  </a:lnTo>
                  <a:cubicBezTo>
                    <a:pt x="10570718" y="0"/>
                    <a:pt x="10679938" y="109220"/>
                    <a:pt x="10679938" y="243840"/>
                  </a:cubicBezTo>
                  <a:lnTo>
                    <a:pt x="10679938" y="3081147"/>
                  </a:lnTo>
                  <a:cubicBezTo>
                    <a:pt x="10679938" y="3215767"/>
                    <a:pt x="10570718" y="3324987"/>
                    <a:pt x="10436098" y="3324987"/>
                  </a:cubicBezTo>
                  <a:lnTo>
                    <a:pt x="243840" y="3324987"/>
                  </a:lnTo>
                  <a:cubicBezTo>
                    <a:pt x="109220" y="3324987"/>
                    <a:pt x="0" y="3215767"/>
                    <a:pt x="0" y="3081147"/>
                  </a:cubicBezTo>
                  <a:close/>
                </a:path>
              </a:pathLst>
            </a:custGeom>
            <a:solidFill>
              <a:srgbClr val="BDDCE5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992238" y="6729260"/>
            <a:ext cx="8009934" cy="152400"/>
            <a:chOff x="0" y="0"/>
            <a:chExt cx="10679913" cy="203200"/>
          </a:xfrm>
        </p:grpSpPr>
        <p:sp>
          <p:nvSpPr>
            <p:cNvPr id="28" name="Freeform 28" descr="preencoded.png"/>
            <p:cNvSpPr/>
            <p:nvPr/>
          </p:nvSpPr>
          <p:spPr>
            <a:xfrm>
              <a:off x="0" y="0"/>
              <a:ext cx="10679938" cy="203200"/>
            </a:xfrm>
            <a:custGeom>
              <a:avLst/>
              <a:gdLst/>
              <a:ahLst/>
              <a:cxnLst/>
              <a:rect l="l" t="t" r="r" b="b"/>
              <a:pathLst>
                <a:path w="10679938" h="203200">
                  <a:moveTo>
                    <a:pt x="0" y="0"/>
                  </a:moveTo>
                  <a:lnTo>
                    <a:pt x="10679938" y="0"/>
                  </a:lnTo>
                  <a:lnTo>
                    <a:pt x="10679938" y="203200"/>
                  </a:lnTo>
                  <a:lnTo>
                    <a:pt x="0" y="203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974106" b="-974106"/>
              </a:stretch>
            </a:blipFill>
          </p:spPr>
        </p:sp>
      </p:grpSp>
      <p:grpSp>
        <p:nvGrpSpPr>
          <p:cNvPr id="29" name="Group 29"/>
          <p:cNvGrpSpPr/>
          <p:nvPr/>
        </p:nvGrpSpPr>
        <p:grpSpPr>
          <a:xfrm>
            <a:off x="4571924" y="6342164"/>
            <a:ext cx="850554" cy="850554"/>
            <a:chOff x="0" y="0"/>
            <a:chExt cx="1134072" cy="1134072"/>
          </a:xfrm>
        </p:grpSpPr>
        <p:sp>
          <p:nvSpPr>
            <p:cNvPr id="30" name="Freeform 30" descr="preencoded.png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3" b="3"/>
              </a:stretch>
            </a:blipFill>
          </p:spPr>
        </p:sp>
      </p:grpSp>
      <p:sp>
        <p:nvSpPr>
          <p:cNvPr id="31" name="Freeform 31" descr="preencoded.png"/>
          <p:cNvSpPr/>
          <p:nvPr/>
        </p:nvSpPr>
        <p:spPr>
          <a:xfrm>
            <a:off x="4827013" y="6597253"/>
            <a:ext cx="340223" cy="340223"/>
          </a:xfrm>
          <a:custGeom>
            <a:avLst/>
            <a:gdLst/>
            <a:ahLst/>
            <a:cxnLst/>
            <a:rect l="l" t="t" r="r" b="b"/>
            <a:pathLst>
              <a:path w="340223" h="340223">
                <a:moveTo>
                  <a:pt x="0" y="0"/>
                </a:moveTo>
                <a:lnTo>
                  <a:pt x="340223" y="0"/>
                </a:lnTo>
                <a:lnTo>
                  <a:pt x="340223" y="340224"/>
                </a:lnTo>
                <a:lnTo>
                  <a:pt x="0" y="3402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8334" b="-8331"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3183579" y="7437987"/>
            <a:ext cx="362723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Interactive Intelligence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13859" y="8012906"/>
            <a:ext cx="7366692" cy="926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Enhanced cross-state and multi-year comparisons through dynamic, user-driven exploration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9455729" y="6713973"/>
            <a:ext cx="8179970" cy="2546697"/>
            <a:chOff x="0" y="0"/>
            <a:chExt cx="10679913" cy="332501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0679938" cy="3324987"/>
            </a:xfrm>
            <a:custGeom>
              <a:avLst/>
              <a:gdLst/>
              <a:ahLst/>
              <a:cxnLst/>
              <a:rect l="l" t="t" r="r" b="b"/>
              <a:pathLst>
                <a:path w="10679938" h="3324987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0436098" y="0"/>
                  </a:lnTo>
                  <a:cubicBezTo>
                    <a:pt x="10570718" y="0"/>
                    <a:pt x="10679938" y="109220"/>
                    <a:pt x="10679938" y="243840"/>
                  </a:cubicBezTo>
                  <a:lnTo>
                    <a:pt x="10679938" y="3081147"/>
                  </a:lnTo>
                  <a:cubicBezTo>
                    <a:pt x="10679938" y="3215767"/>
                    <a:pt x="10570718" y="3324987"/>
                    <a:pt x="10436098" y="3324987"/>
                  </a:cubicBezTo>
                  <a:lnTo>
                    <a:pt x="243840" y="3324987"/>
                  </a:lnTo>
                  <a:cubicBezTo>
                    <a:pt x="109220" y="3324987"/>
                    <a:pt x="0" y="3215767"/>
                    <a:pt x="0" y="3081147"/>
                  </a:cubicBezTo>
                  <a:close/>
                </a:path>
              </a:pathLst>
            </a:custGeom>
            <a:solidFill>
              <a:srgbClr val="BDDCE5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9503503" y="6670188"/>
            <a:ext cx="8009934" cy="152400"/>
            <a:chOff x="0" y="0"/>
            <a:chExt cx="10679913" cy="203200"/>
          </a:xfrm>
        </p:grpSpPr>
        <p:sp>
          <p:nvSpPr>
            <p:cNvPr id="37" name="Freeform 37" descr="preencoded.png"/>
            <p:cNvSpPr/>
            <p:nvPr/>
          </p:nvSpPr>
          <p:spPr>
            <a:xfrm>
              <a:off x="0" y="0"/>
              <a:ext cx="10679938" cy="203200"/>
            </a:xfrm>
            <a:custGeom>
              <a:avLst/>
              <a:gdLst/>
              <a:ahLst/>
              <a:cxnLst/>
              <a:rect l="l" t="t" r="r" b="b"/>
              <a:pathLst>
                <a:path w="10679938" h="203200">
                  <a:moveTo>
                    <a:pt x="0" y="0"/>
                  </a:moveTo>
                  <a:lnTo>
                    <a:pt x="10679938" y="0"/>
                  </a:lnTo>
                  <a:lnTo>
                    <a:pt x="10679938" y="203200"/>
                  </a:lnTo>
                  <a:lnTo>
                    <a:pt x="0" y="203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974106" b="-974106"/>
              </a:stretch>
            </a:blipFill>
          </p:spPr>
        </p:sp>
      </p:grpSp>
      <p:grpSp>
        <p:nvGrpSpPr>
          <p:cNvPr id="38" name="Group 38"/>
          <p:cNvGrpSpPr/>
          <p:nvPr/>
        </p:nvGrpSpPr>
        <p:grpSpPr>
          <a:xfrm>
            <a:off x="12865370" y="6342164"/>
            <a:ext cx="850554" cy="850554"/>
            <a:chOff x="0" y="0"/>
            <a:chExt cx="1134072" cy="1134072"/>
          </a:xfrm>
        </p:grpSpPr>
        <p:sp>
          <p:nvSpPr>
            <p:cNvPr id="39" name="Freeform 39" descr="preencoded.png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3" b="3"/>
              </a:stretch>
            </a:blipFill>
          </p:spPr>
        </p:sp>
      </p:grpSp>
      <p:sp>
        <p:nvSpPr>
          <p:cNvPr id="40" name="Freeform 40" descr="preencoded.png"/>
          <p:cNvSpPr/>
          <p:nvPr/>
        </p:nvSpPr>
        <p:spPr>
          <a:xfrm>
            <a:off x="13120468" y="6597253"/>
            <a:ext cx="340223" cy="340223"/>
          </a:xfrm>
          <a:custGeom>
            <a:avLst/>
            <a:gdLst/>
            <a:ahLst/>
            <a:cxnLst/>
            <a:rect l="l" t="t" r="r" b="b"/>
            <a:pathLst>
              <a:path w="340223" h="340223">
                <a:moveTo>
                  <a:pt x="0" y="0"/>
                </a:moveTo>
                <a:lnTo>
                  <a:pt x="340224" y="0"/>
                </a:lnTo>
                <a:lnTo>
                  <a:pt x="340224" y="340224"/>
                </a:lnTo>
                <a:lnTo>
                  <a:pt x="0" y="3402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19443" b="-19443"/>
            </a:stretch>
          </a:blipFill>
        </p:spPr>
      </p:sp>
      <p:sp>
        <p:nvSpPr>
          <p:cNvPr id="41" name="TextBox 41"/>
          <p:cNvSpPr txBox="1"/>
          <p:nvPr/>
        </p:nvSpPr>
        <p:spPr>
          <a:xfrm>
            <a:off x="11518554" y="7437987"/>
            <a:ext cx="3544043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Proven Approach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607306" y="8012906"/>
            <a:ext cx="7366692" cy="926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Demonstrated Power BI's effectiveness for large-scale political data analysis and visualization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706</Words>
  <Application>Microsoft Office PowerPoint</Application>
  <PresentationFormat>Custom</PresentationFormat>
  <Paragraphs>107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Arimo</vt:lpstr>
      <vt:lpstr>Roboto Bold</vt:lpstr>
      <vt:lpstr>Roboto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ElectViz-Election-Data-Visualization-for-Media.pptx</dc:title>
  <cp:lastModifiedBy>Sharmika Shri R</cp:lastModifiedBy>
  <cp:revision>10</cp:revision>
  <dcterms:created xsi:type="dcterms:W3CDTF">2006-08-16T00:00:00Z</dcterms:created>
  <dcterms:modified xsi:type="dcterms:W3CDTF">2026-02-19T13:43:38Z</dcterms:modified>
  <dc:identifier>DAHAue5SXNw</dc:identifier>
</cp:coreProperties>
</file>